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5" r:id="rId18"/>
    <p:sldId id="274" r:id="rId19"/>
    <p:sldId id="272" r:id="rId20"/>
    <p:sldId id="294" r:id="rId21"/>
    <p:sldId id="273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4" r:id="rId30"/>
    <p:sldId id="285" r:id="rId31"/>
    <p:sldId id="286" r:id="rId32"/>
    <p:sldId id="283" r:id="rId33"/>
    <p:sldId id="287" r:id="rId34"/>
    <p:sldId id="288" r:id="rId35"/>
    <p:sldId id="289" r:id="rId36"/>
    <p:sldId id="291" r:id="rId37"/>
    <p:sldId id="295" r:id="rId38"/>
    <p:sldId id="29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5B00"/>
    <a:srgbClr val="ED5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06"/>
    <p:restoredTop sz="94771"/>
  </p:normalViewPr>
  <p:slideViewPr>
    <p:cSldViewPr snapToGrid="0" snapToObjects="1">
      <p:cViewPr varScale="1">
        <p:scale>
          <a:sx n="117" d="100"/>
          <a:sy n="117" d="100"/>
        </p:scale>
        <p:origin x="5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A54A6-8F59-B243-BB1A-B83E814C4DAA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8F228D-7E05-1A4D-A31C-4B00198F6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52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576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801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62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524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6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539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54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49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2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E443-30F8-5B40-AB78-05CEC8FC45A3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751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77E443-30F8-5B40-AB78-05CEC8FC45A3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9F522-D658-6B48-92A0-87E6CBB27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43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Loi_de_Dirichlet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python.org/pypi/lda" TargetMode="External"/><Relationship Id="rId2" Type="http://schemas.openxmlformats.org/officeDocument/2006/relationships/hyperlink" Target="https://radimrehurek.com/gensi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tructuraltopicmodel.com/" TargetMode="External"/><Relationship Id="rId4" Type="http://schemas.openxmlformats.org/officeDocument/2006/relationships/hyperlink" Target="http://scikit-learn.org/stable/modules/generated/sklearn.decomposition.LatentDirichletAllocation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feeds.arstechnica.com/arstechnica/gaming" TargetMode="External"/><Relationship Id="rId7" Type="http://schemas.openxmlformats.org/officeDocument/2006/relationships/hyperlink" Target="https://github.com/alexperrier/upem-topic-modeling/blob/master/R/stm_techno.R" TargetMode="External"/><Relationship Id="rId2" Type="http://schemas.openxmlformats.org/officeDocument/2006/relationships/hyperlink" Target="http://spectrum.ieee.org/rss/blog/energywise/fulltex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tructuraltopicmodel.com/" TargetMode="External"/><Relationship Id="rId5" Type="http://schemas.openxmlformats.org/officeDocument/2006/relationships/hyperlink" Target="https://github.com/alexperrier/upem-topic-modeling/blob/master/data/techno.csv" TargetMode="External"/><Relationship Id="rId4" Type="http://schemas.openxmlformats.org/officeDocument/2006/relationships/hyperlink" Target="https://github.com/alexperrier/upem-topic-modeling/blob/master/py/Creation%20du%20corpus%20articles%20tech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rgaretroberts.net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an.r-project.org/web/packages/stm/vignettes/stmVignette.pdf" TargetMode="External"/><Relationship Id="rId4" Type="http://schemas.openxmlformats.org/officeDocument/2006/relationships/hyperlink" Target="http://www.structuraltopicmodel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ldatuning/vignettes/topics.html" TargetMode="External"/><Relationship Id="rId2" Type="http://schemas.openxmlformats.org/officeDocument/2006/relationships/hyperlink" Target="https://en.wikipedia.org/wiki/Hierarchical_Dirichlet_proces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https://www.rstudio.com/products/rstudio/download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experrier/upem-topic-modeling/blob/master/R/stm_techno.R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experrier/upem-topic-modeling/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GodEmperorTrump/photos/a.792821487511350.1073741828.791373644322801/1208866165906878/?type=3&amp;theater" TargetMode="External"/><Relationship Id="rId2" Type="http://schemas.openxmlformats.org/officeDocument/2006/relationships/hyperlink" Target="https://www.facebook.com/GodEmperorTrump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lexperrier/upem-topic-modeling/blob/master/data/main_fbget.csv.zip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perrier/upem-topic-modeling/blob/master/data/echantillon_god_emperor_trump.csv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inflection.readthedocs.io/en/latest/" TargetMode="External"/><Relationship Id="rId2" Type="http://schemas.openxmlformats.org/officeDocument/2006/relationships/hyperlink" Target="https://spacy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https://pythonhosted.org/pyenchant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pacy.io/docs/usage/entity-recognition#entity-types" TargetMode="External"/><Relationship Id="rId2" Type="http://schemas.openxmlformats.org/officeDocument/2006/relationships/hyperlink" Target="https://spacy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lexperrier/upem-topic-modeling/blob/master/py/FB_GET_NER.ipynb" TargetMode="External"/><Relationship Id="rId5" Type="http://schemas.openxmlformats.org/officeDocument/2006/relationships/hyperlink" Target="https://raw.githubusercontent.com/alexperrier/upem-topic-modeling/master/data/persons.txt" TargetMode="External"/><Relationship Id="rId4" Type="http://schemas.openxmlformats.org/officeDocument/2006/relationships/hyperlink" Target="https://github.com/alexperrier/upem-topic-modeling/blob/master/py/ner_spacy_on_fbget.py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perrier/upem-topic-modeling/blob/master/py/tag_entities.py" TargetMode="External"/><Relationship Id="rId2" Type="http://schemas.openxmlformats.org/officeDocument/2006/relationships/hyperlink" Target="https://github.com/alexperrier/upem-topic-modeling/blob/master/py/invariants.py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xplosion/spaCy/releases/tag/v1.8.2" TargetMode="External"/><Relationship Id="rId2" Type="http://schemas.openxmlformats.org/officeDocument/2006/relationships/hyperlink" Target="https://github.com/ClaudeCoulombe/FrenchLefffLemmatizer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@neala/a-review-of-topic-modeling-projects-941922a1216c" TargetMode="External"/><Relationship Id="rId13" Type="http://schemas.openxmlformats.org/officeDocument/2006/relationships/hyperlink" Target="http://scholar.princeton.edu/sites/default/files/bstewart/files/stm.pdf" TargetMode="External"/><Relationship Id="rId3" Type="http://schemas.openxmlformats.org/officeDocument/2006/relationships/hyperlink" Target="http://www.margaretroberts.net/about/research/" TargetMode="External"/><Relationship Id="rId7" Type="http://schemas.openxmlformats.org/officeDocument/2006/relationships/hyperlink" Target="https://tedunderwood.com/2012/04/07/topic-modeling-made-just-simple-enough/" TargetMode="External"/><Relationship Id="rId12" Type="http://schemas.openxmlformats.org/officeDocument/2006/relationships/hyperlink" Target="http://www.emilyinamillion.me/blog/2016/7/13/visualizing-supreme-court-topics-over-time" TargetMode="External"/><Relationship Id="rId2" Type="http://schemas.openxmlformats.org/officeDocument/2006/relationships/hyperlink" Target="http://www.structuraltopicmodel.com/" TargetMode="External"/><Relationship Id="rId16" Type="http://schemas.openxmlformats.org/officeDocument/2006/relationships/hyperlink" Target="https://www.youtube.com/watch?v=DDq3OVp9dN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lexperrier/memewar/blob/master/docs/ldatutorial-workshop.pdf" TargetMode="External"/><Relationship Id="rId11" Type="http://schemas.openxmlformats.org/officeDocument/2006/relationships/hyperlink" Target="http://www.scottbot.net/HIAL/index.html@p=19113.html" TargetMode="External"/><Relationship Id="rId5" Type="http://schemas.openxmlformats.org/officeDocument/2006/relationships/hyperlink" Target="https://opendatascience.com/blog/dissecting-the-presidential-debates-with-an-nlp-scalpel/" TargetMode="External"/><Relationship Id="rId15" Type="http://schemas.openxmlformats.org/officeDocument/2006/relationships/hyperlink" Target="http://www.jmlr.org/papers/volume3/blei03a/blei03a.pdf" TargetMode="External"/><Relationship Id="rId10" Type="http://schemas.openxmlformats.org/officeDocument/2006/relationships/hyperlink" Target="http://mith.umd.edu/topic-modeling-in-the-humanities-an-overview/" TargetMode="External"/><Relationship Id="rId4" Type="http://schemas.openxmlformats.org/officeDocument/2006/relationships/hyperlink" Target="http://alexperrier.github.io/jekyll/update/2015/09/04/topic-modeling-of-twitter-followers.html" TargetMode="External"/><Relationship Id="rId9" Type="http://schemas.openxmlformats.org/officeDocument/2006/relationships/hyperlink" Target="https://tedunderwood.com/category/methodology/topic-modeling/bayesian-topic-modeling/" TargetMode="External"/><Relationship Id="rId14" Type="http://schemas.openxmlformats.org/officeDocument/2006/relationships/hyperlink" Target="http://proceedings.mlr.press/v22/taddy12/taddy12.pdf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lexip" TargetMode="External"/><Relationship Id="rId2" Type="http://schemas.openxmlformats.org/officeDocument/2006/relationships/hyperlink" Target="https://github.com/alexperrier/upem-topic-modelin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alexis.perrier@gmail.com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dh2015.org/abstracts/xml/SCHOCH_Christof_Topic_Modeling_French_Crime_Ficti/SCH_CH_Christof_Topic_Modeling_French_Crime_Fiction.html" TargetMode="External"/><Relationship Id="rId3" Type="http://schemas.openxmlformats.org/officeDocument/2006/relationships/hyperlink" Target="https://opendatascience.com/blog/dissecting-the-presidential-debates-with-an-nlp-scalpel/" TargetMode="External"/><Relationship Id="rId7" Type="http://schemas.openxmlformats.org/officeDocument/2006/relationships/hyperlink" Target="https://www.researchgate.net/publication/260603845_Structural_Topic_Models_for_Open-Ended_Survey_Responses" TargetMode="External"/><Relationship Id="rId2" Type="http://schemas.openxmlformats.org/officeDocument/2006/relationships/hyperlink" Target="http://alexperrier.github.io/jekyll/update/2015/09/04/topic-modeling-of-twitter-follower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hs.stanford.edu/algorithmic-literacy/topic-networks-in-proust/" TargetMode="External"/><Relationship Id="rId11" Type="http://schemas.openxmlformats.org/officeDocument/2006/relationships/image" Target="../media/image4.png"/><Relationship Id="rId5" Type="http://schemas.openxmlformats.org/officeDocument/2006/relationships/hyperlink" Target="http://digitalcommons.unl.edu/cgi/viewcontent.cgi?article=1105&amp;context=englishfacpubs" TargetMode="External"/><Relationship Id="rId10" Type="http://schemas.openxmlformats.org/officeDocument/2006/relationships/image" Target="../media/image3.png"/><Relationship Id="rId4" Type="http://schemas.openxmlformats.org/officeDocument/2006/relationships/hyperlink" Target="http://www.common-place-archives.org/vol-06/no-02/tales/" TargetMode="Externa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twitter.com/kaidyoxe/status/863398865566937088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TF-IDF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cikit-learn.org/stable/modules/generated/sklearn.feature_extraction.text.TfidfVectorizer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modules/generated/sklearn.decomposition.TruncatedSVD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46975" y="2865864"/>
            <a:ext cx="32625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charset="0"/>
                <a:ea typeface="Arial" charset="0"/>
                <a:cs typeface="Arial" charset="0"/>
              </a:rPr>
              <a:t>Topic Modeling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083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11375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Approche Probabiliste: Latent Dirichlet Allocation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5627" y="1159727"/>
            <a:ext cx="62084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Blei 2002: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Les topics sont distribués aléatoirement dans les documents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Les mots sont distribués aléatoirement dans les topics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Les topics et les mots sont répartis suivant une loi de Dirichlet</a:t>
            </a:r>
          </a:p>
          <a:p>
            <a:endParaRPr lang="fr-F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291" y="3324316"/>
            <a:ext cx="7368478" cy="23925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66514" y="1436726"/>
            <a:ext cx="34813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K: Nombre de topics</a:t>
            </a:r>
          </a:p>
          <a:p>
            <a:r>
              <a:rPr lang="fr-FR"/>
              <a:t>α: Nombre de topics par document</a:t>
            </a:r>
          </a:p>
          <a:p>
            <a:r>
              <a:rPr lang="fr-FR"/>
              <a:t>β: Nombre de mots par topic</a:t>
            </a:r>
          </a:p>
        </p:txBody>
      </p:sp>
    </p:spTree>
    <p:extLst>
      <p:ext uri="{BB962C8B-B14F-4D97-AF65-F5344CB8AC3E}">
        <p14:creationId xmlns:p14="http://schemas.microsoft.com/office/powerpoint/2010/main" val="1036262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5545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Distribution de Dirichlet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683" y="1960700"/>
            <a:ext cx="3614861" cy="31107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98683" y="6019767"/>
            <a:ext cx="35414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>
                <a:hlinkClick r:id="rId3"/>
              </a:rPr>
              <a:t>https://fr.wikipedia.org/wiki/Loi_de_Dirichlet</a:t>
            </a:r>
            <a:r>
              <a:rPr lang="fr-FR" sz="140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788" y="1691721"/>
            <a:ext cx="6432085" cy="432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68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Librairies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9282" y="1106452"/>
            <a:ext cx="113767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/>
              <a:t>Python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Gensim </a:t>
            </a:r>
            <a:r>
              <a:rPr lang="fr-FR">
                <a:hlinkClick r:id="rId2"/>
              </a:rPr>
              <a:t>https://radimrehurek.com/gensim/</a:t>
            </a:r>
            <a:r>
              <a:rPr lang="fr-FR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LDA Python library: </a:t>
            </a:r>
            <a:r>
              <a:rPr lang="fr-FR">
                <a:hlinkClick r:id="rId3"/>
              </a:rPr>
              <a:t>https://pypi.python.org/pypi/lda</a:t>
            </a:r>
            <a:r>
              <a:rPr lang="fr-FR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Scikit-learn: </a:t>
            </a:r>
            <a:r>
              <a:rPr lang="fr-FR">
                <a:hlinkClick r:id="rId4"/>
              </a:rPr>
              <a:t>http://scikit-learn.org/stable/modules/generated/sklearn.decomposition.LatentDirichletAllocation.html</a:t>
            </a:r>
            <a:r>
              <a:rPr lang="fr-FR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9282" y="2801088"/>
            <a:ext cx="49561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/>
              <a:t>R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LDA, LSA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Topicmodels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STM package </a:t>
            </a:r>
            <a:r>
              <a:rPr lang="fr-FR">
                <a:hlinkClick r:id="rId5"/>
              </a:rPr>
              <a:t>http://structuraltopicmodel.com/</a:t>
            </a:r>
            <a:r>
              <a:rPr lang="fr-FR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79282" y="4594303"/>
            <a:ext cx="22999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/>
              <a:t>Visualisation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Gensim: LDAviz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R STM: stmBrowser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1657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6160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Exemple de topic modeling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15122" y="1034500"/>
            <a:ext cx="107194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Le Corpus: 935 résumés d’articles provenant de IEEE et ArsTechnica</a:t>
            </a:r>
          </a:p>
          <a:p>
            <a:r>
              <a:rPr lang="fr-FR"/>
              <a:t>On connait les rubriques, les sujets abordés, le dataset est consistant mais a besoin d’un peu de nettoyage</a:t>
            </a:r>
          </a:p>
          <a:p>
            <a:endParaRPr lang="fr-FR"/>
          </a:p>
          <a:p>
            <a:r>
              <a:rPr lang="fr-FR"/>
              <a:t>Constitution du corpus: Liste de 20 fils RSS des sites webs en question correspondant a 20 rubriques differentes  </a:t>
            </a:r>
          </a:p>
          <a:p>
            <a:endParaRPr lang="fr-FR"/>
          </a:p>
          <a:p>
            <a:r>
              <a:rPr lang="fr-FR"/>
              <a:t>Par exemple: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Energy: </a:t>
            </a:r>
            <a:r>
              <a:rPr lang="fr-FR">
                <a:hlinkClick r:id="rId2"/>
              </a:rPr>
              <a:t>http://spectrum.ieee.org/rss/blog/energywise/fulltext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/>
              <a:t>Gaming: </a:t>
            </a:r>
            <a:r>
              <a:rPr lang="fr-FR">
                <a:hlinkClick r:id="rId3"/>
              </a:rPr>
              <a:t>http://feeds.arstechnica.com/arstechnica/gaming</a:t>
            </a:r>
            <a:r>
              <a:rPr lang="fr-FR"/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5327" y="4003288"/>
            <a:ext cx="1184914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hlinkClick r:id="rId4" invalidUrl="https://github.com/alexperrier/upem-topic-modeling/blob/master/py/Creation du corpus articles tech.ipynb"/>
              </a:rPr>
              <a:t>Ce Notebook jupyter</a:t>
            </a:r>
            <a:r>
              <a:rPr lang="fr-FR"/>
              <a:t> python permet de constituer le corpus: </a:t>
            </a:r>
            <a:br>
              <a:rPr lang="fr-FR"/>
            </a:br>
            <a:r>
              <a:rPr lang="fr-FR">
                <a:hlinkClick r:id="rId4" invalidUrl="https://github.com/alexperrier/upem-topic-modeling/blob/master/py/Creation du corpus articles tech.ipynb"/>
              </a:rPr>
              <a:t>https://github.com/alexperrier/upem-topic-modeling/blob/master/py/Creation%20du%20corpus%20articles%20tech.ipynb</a:t>
            </a:r>
            <a:r>
              <a:rPr lang="fr-FR"/>
              <a:t> </a:t>
            </a:r>
          </a:p>
          <a:p>
            <a:endParaRPr lang="fr-FR"/>
          </a:p>
          <a:p>
            <a:r>
              <a:rPr lang="fr-FR"/>
              <a:t>Corpus obtenu : </a:t>
            </a:r>
            <a:r>
              <a:rPr lang="fr-FR">
                <a:hlinkClick r:id="rId5"/>
              </a:rPr>
              <a:t>https://github.com/alexperrier/upem-topic-modeling/blob/master/data/techno.csv</a:t>
            </a:r>
            <a:r>
              <a:rPr lang="fr-FR"/>
              <a:t> </a:t>
            </a:r>
          </a:p>
          <a:p>
            <a:endParaRPr lang="fr-FR"/>
          </a:p>
          <a:p>
            <a:r>
              <a:rPr lang="fr-FR"/>
              <a:t>Le Script R suivant utilise le package </a:t>
            </a:r>
            <a:r>
              <a:rPr lang="fr-FR">
                <a:hlinkClick r:id="rId6"/>
              </a:rPr>
              <a:t>STM</a:t>
            </a:r>
            <a:r>
              <a:rPr lang="fr-FR"/>
              <a:t>: </a:t>
            </a:r>
          </a:p>
          <a:p>
            <a:pPr marL="285750" indent="-285750">
              <a:buFont typeface="Arial" charset="0"/>
              <a:buChar char="•"/>
            </a:pPr>
            <a:r>
              <a:rPr lang="fr-FR">
                <a:hlinkClick r:id="rId7"/>
              </a:rPr>
              <a:t>https://github.com/alexperrier/upem-topic-modeling/blob/master/R/stm_techno.R</a:t>
            </a:r>
            <a:r>
              <a:rPr lang="fr-FR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fr-FR">
                <a:hlinkClick r:id="rId6"/>
              </a:rPr>
              <a:t>www.structuraltopicmodel.com</a:t>
            </a:r>
            <a:r>
              <a:rPr lang="fr-F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80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5627" y="103134"/>
            <a:ext cx="3595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STM R package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281" y="103134"/>
            <a:ext cx="5843878" cy="6858000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10469137" y="5977460"/>
            <a:ext cx="1284250" cy="36799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 18"/>
          <p:cNvGrpSpPr/>
          <p:nvPr/>
        </p:nvGrpSpPr>
        <p:grpSpPr>
          <a:xfrm>
            <a:off x="6463610" y="129626"/>
            <a:ext cx="5289777" cy="5814381"/>
            <a:chOff x="6463610" y="129626"/>
            <a:chExt cx="5289777" cy="5814381"/>
          </a:xfrm>
        </p:grpSpPr>
        <p:sp>
          <p:nvSpPr>
            <p:cNvPr id="8" name="Oval 7"/>
            <p:cNvSpPr/>
            <p:nvPr/>
          </p:nvSpPr>
          <p:spPr>
            <a:xfrm>
              <a:off x="10649416" y="3267308"/>
              <a:ext cx="947854" cy="36799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9865113" y="1785988"/>
              <a:ext cx="947854" cy="36799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Oval 9"/>
            <p:cNvSpPr/>
            <p:nvPr/>
          </p:nvSpPr>
          <p:spPr>
            <a:xfrm>
              <a:off x="9735016" y="892098"/>
              <a:ext cx="1208048" cy="36799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Oval 10"/>
            <p:cNvSpPr/>
            <p:nvPr/>
          </p:nvSpPr>
          <p:spPr>
            <a:xfrm>
              <a:off x="9735016" y="129626"/>
              <a:ext cx="1208048" cy="36799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Oval 12"/>
            <p:cNvSpPr/>
            <p:nvPr/>
          </p:nvSpPr>
          <p:spPr>
            <a:xfrm>
              <a:off x="10805533" y="3926616"/>
              <a:ext cx="947854" cy="36799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Oval 14"/>
            <p:cNvSpPr/>
            <p:nvPr/>
          </p:nvSpPr>
          <p:spPr>
            <a:xfrm>
              <a:off x="8039649" y="3347468"/>
              <a:ext cx="1284250" cy="36799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Oval 15"/>
            <p:cNvSpPr/>
            <p:nvPr/>
          </p:nvSpPr>
          <p:spPr>
            <a:xfrm>
              <a:off x="8039649" y="3635298"/>
              <a:ext cx="1284250" cy="266242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Oval 16"/>
            <p:cNvSpPr/>
            <p:nvPr/>
          </p:nvSpPr>
          <p:spPr>
            <a:xfrm>
              <a:off x="6463610" y="5677765"/>
              <a:ext cx="1284250" cy="266242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Oval 17"/>
            <p:cNvSpPr/>
            <p:nvPr/>
          </p:nvSpPr>
          <p:spPr>
            <a:xfrm>
              <a:off x="6490474" y="3346754"/>
              <a:ext cx="1284250" cy="266242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0" y="4294606"/>
            <a:ext cx="73030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>
                <a:hlinkClick r:id="rId3"/>
              </a:rPr>
              <a:t>http://www.margaretroberts.net/</a:t>
            </a:r>
            <a:r>
              <a:rPr lang="fr-FR"/>
              <a:t> et al</a:t>
            </a:r>
          </a:p>
          <a:p>
            <a:pPr marL="285750" indent="-285750">
              <a:buFont typeface="Arial" charset="0"/>
              <a:buChar char="•"/>
            </a:pPr>
            <a:r>
              <a:rPr lang="fr-FR">
                <a:hlinkClick r:id="rId4"/>
              </a:rPr>
              <a:t>http://www.structuraltopicmodel.com/</a:t>
            </a:r>
            <a:r>
              <a:rPr lang="fr-FR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fr-FR">
                <a:hlinkClick r:id="rId5"/>
              </a:rPr>
              <a:t>https://cran.r-project.org/web/packages/stm/vignettes/stmVignette.pdf</a:t>
            </a:r>
            <a:r>
              <a:rPr lang="fr-FR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503" y="954320"/>
            <a:ext cx="612077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Pourquoi ce package et pas un autre? </a:t>
            </a:r>
          </a:p>
          <a:p>
            <a:r>
              <a:rPr lang="fr-FR"/>
              <a:t>Il permet de: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Déterminer simplement le nombre optimal de topics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Analyser l’impact de variables externes sur les topics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Préparer les textes (stem, token, </a:t>
            </a:r>
            <a:r>
              <a:rPr lang="is-IS"/>
              <a:t>…</a:t>
            </a:r>
            <a:r>
              <a:rPr lang="fr-FR"/>
              <a:t>)</a:t>
            </a:r>
          </a:p>
          <a:p>
            <a:r>
              <a:rPr lang="fr-FR"/>
              <a:t>Il possede de nombreuses méthodes d’exploration des résultats</a:t>
            </a:r>
          </a:p>
          <a:p>
            <a:pPr marL="285750" indent="-285750">
              <a:buFont typeface="Arial" charset="0"/>
              <a:buChar char="•"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9418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5627" y="103134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Parametres de LDA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568" y="1172925"/>
            <a:ext cx="115791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Le plus difficile est de trouver K le nombre de topics optimum</a:t>
            </a:r>
          </a:p>
          <a:p>
            <a:r>
              <a:rPr lang="fr-FR"/>
              <a:t>De nombreuses techniques et reponses 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Hierarchical Dirichlet process a la place de LDA </a:t>
            </a:r>
            <a:r>
              <a:rPr lang="fr-FR">
                <a:hlinkClick r:id="rId2"/>
              </a:rPr>
              <a:t>https://en.wikipedia.org/wiki/Hierarchical_Dirichlet_process</a:t>
            </a:r>
            <a:r>
              <a:rPr lang="fr-FR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Clustering metrics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4 methodes: </a:t>
            </a:r>
            <a:r>
              <a:rPr lang="fr-FR">
                <a:hlinkClick r:id="rId3"/>
              </a:rPr>
              <a:t>https://cran.r-project.org/web/packages/ldatuning/vignettes/topics.html</a:t>
            </a:r>
            <a:r>
              <a:rPr lang="fr-FR"/>
              <a:t> </a:t>
            </a:r>
          </a:p>
          <a:p>
            <a:endParaRPr lang="fr-FR"/>
          </a:p>
          <a:p>
            <a:br>
              <a:rPr lang="fr-FR"/>
            </a:br>
            <a:endParaRPr lang="fr-FR"/>
          </a:p>
          <a:p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327568" y="3166947"/>
            <a:ext cx="1067221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/>
              <a:t>STM</a:t>
            </a:r>
            <a:r>
              <a:rPr lang="fr-FR"/>
              <a:t> definit 2 métriques parlantes:</a:t>
            </a:r>
          </a:p>
          <a:p>
            <a:endParaRPr lang="fr-FR" b="1"/>
          </a:p>
          <a:p>
            <a:r>
              <a:rPr lang="fr-FR" b="1"/>
              <a:t>Semantic Coherence</a:t>
            </a:r>
            <a:r>
              <a:rPr lang="fr-FR"/>
              <a:t> : </a:t>
            </a:r>
            <a:r>
              <a:rPr lang="fr-FR" i="1"/>
              <a:t>is maximized when the most probable words in a given topic frequently co-occur together</a:t>
            </a:r>
          </a:p>
          <a:p>
            <a:r>
              <a:rPr lang="fr-FR" i="1"/>
              <a:t>attaining high semantic coherence was relatively easy by having a few topics dominated by very common words.</a:t>
            </a:r>
          </a:p>
          <a:p>
            <a:r>
              <a:rPr lang="fr-FR" i="1"/>
              <a:t>A metric to summarize topics that combines term frequency and exclusivity to that topic into a univariate</a:t>
            </a:r>
          </a:p>
          <a:p>
            <a:r>
              <a:rPr lang="fr-FR" i="1"/>
              <a:t> summary statistic referred to as FREX</a:t>
            </a:r>
          </a:p>
          <a:p>
            <a:endParaRPr lang="fr-FR"/>
          </a:p>
          <a:p>
            <a:r>
              <a:rPr lang="fr-FR" b="1"/>
              <a:t>FREX</a:t>
            </a:r>
            <a:r>
              <a:rPr lang="fr-FR"/>
              <a:t> </a:t>
            </a:r>
            <a:r>
              <a:rPr lang="fr-FR" b="1"/>
              <a:t>exclusivity</a:t>
            </a:r>
            <a:r>
              <a:rPr lang="fr-FR"/>
              <a:t>: </a:t>
            </a:r>
            <a:r>
              <a:rPr lang="fr-FR" i="1"/>
              <a:t>The harmonic mean ensures that chosen terms are both frequent and exclusive, </a:t>
            </a:r>
          </a:p>
          <a:p>
            <a:r>
              <a:rPr lang="fr-FR" i="1"/>
              <a:t>rather than simply an extreme on a single dimension.</a:t>
            </a:r>
          </a:p>
          <a:p>
            <a:r>
              <a:rPr lang="fr-FR"/>
              <a:t>(vignette STM)</a:t>
            </a:r>
          </a:p>
        </p:txBody>
      </p:sp>
    </p:spTree>
    <p:extLst>
      <p:ext uri="{BB962C8B-B14F-4D97-AF65-F5344CB8AC3E}">
        <p14:creationId xmlns:p14="http://schemas.microsoft.com/office/powerpoint/2010/main" val="1416756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5627" y="103134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Rstudio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6137" y="1048875"/>
            <a:ext cx="347486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>
                <a:hlinkClick r:id="rId2"/>
              </a:rPr>
              <a:t>Rstudio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/>
              <a:t>Run script ou Load environment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Plot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Visualize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Explore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Find stuffs!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6137" y="3102611"/>
            <a:ext cx="207794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Les packages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install.packages()</a:t>
            </a:r>
          </a:p>
          <a:p>
            <a:endParaRPr lang="fr-FR"/>
          </a:p>
          <a:p>
            <a:r>
              <a:rPr lang="fr-FR"/>
              <a:t>Working directory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setwd()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getwd()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474" y="2943702"/>
            <a:ext cx="5172456" cy="359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59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5627" y="103134"/>
            <a:ext cx="10178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Lab 1: Topic Modeling sur IEEE - ArsTechnica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88826" y="749465"/>
            <a:ext cx="879574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Le script suivant applique STM sur le corpus précédemment créé:</a:t>
            </a:r>
          </a:p>
          <a:p>
            <a:r>
              <a:rPr lang="fr-FR">
                <a:solidFill>
                  <a:srgbClr val="ED5B00"/>
                </a:solidFill>
                <a:hlinkClick r:id="rId2"/>
              </a:rPr>
              <a:t>https://github.com/alexperrier/upem-topic-modeling/blob/master/R/stm_techno.R</a:t>
            </a:r>
            <a:r>
              <a:rPr lang="fr-FR">
                <a:solidFill>
                  <a:srgbClr val="ED5B00"/>
                </a:solidFill>
              </a:rPr>
              <a:t> </a:t>
            </a:r>
          </a:p>
          <a:p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/>
              <a:t>Lire et stocker les donnees dans une dataframe: </a:t>
            </a:r>
            <a:r>
              <a:rPr lang="fr-FR" b="1"/>
              <a:t>read.csv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/>
              <a:t>textProcessor</a:t>
            </a:r>
            <a:r>
              <a:rPr lang="fr-FR"/>
              <a:t>: preprocessing du texte, transformations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/>
              <a:t>removestopwords  : filtrer les stopwords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/>
              <a:t>removenumbers , removepunctuation : enlever les chiffres et signes de ponctuation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/>
              <a:t>wordLengths      : ne garder que les mots de n characteres ou plus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/>
              <a:t>striphtml        : enlever les tags HTML,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/>
              <a:t>stem             : ne garder que la racine des mots (non utilisé)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/>
              <a:t>prepDocuments</a:t>
            </a:r>
            <a:r>
              <a:rPr lang="fr-FR"/>
              <a:t>: 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/>
              <a:t>Création des structures requises pour STM, 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/>
              <a:t>Filtrage des mots trop ou peu frequents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Définir les variables externes: </a:t>
            </a:r>
            <a:r>
              <a:rPr lang="fr-FR" i="1"/>
              <a:t>rubrique et journal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/>
              <a:t>stm</a:t>
            </a:r>
            <a:r>
              <a:rPr lang="fr-FR"/>
              <a:t>: trouver les topics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Analyser les resultats avec: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906732"/>
              </p:ext>
            </p:extLst>
          </p:nvPr>
        </p:nvGraphicFramePr>
        <p:xfrm>
          <a:off x="1782863" y="5232187"/>
          <a:ext cx="8128000" cy="1188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/>
                        <a:t>labelTopics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/>
                        <a:t>plot.STM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/>
                        <a:t>topicCorr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/>
                        <a:t>topicQuality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/>
                        <a:t>Cloud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/>
                        <a:t>stmBrowser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/>
                        <a:t>findThoughts</a:t>
                      </a:r>
                    </a:p>
                    <a:p>
                      <a:pPr marL="742950" lvl="1" indent="-285750">
                        <a:buFont typeface="Arial" charset="0"/>
                        <a:buChar char="•"/>
                      </a:pPr>
                      <a:r>
                        <a:rPr lang="fr-FR"/>
                        <a:t>findTopic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4702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969" y="1890751"/>
            <a:ext cx="6367789" cy="49672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82751" y="1103971"/>
            <a:ext cx="6681444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STM trouve K par lui-même (mettre k =0 dans stm) </a:t>
            </a:r>
          </a:p>
          <a:p>
            <a:r>
              <a:rPr lang="fr-FR"/>
              <a:t>=&gt; On obtient 63 topics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Les topics sont de qualité, ils sont cohérents et compréhensibles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Mais peu de documents par topic, les topics sont maigres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Illustré par le wordcloud. Quelques mots tres importants.</a:t>
            </a:r>
          </a:p>
          <a:p>
            <a:endParaRPr lang="fr-FR"/>
          </a:p>
          <a:p>
            <a:r>
              <a:rPr lang="fr-FR"/>
              <a:t>Une autre méthode existe pour trouver le nombre optimal de topics: </a:t>
            </a:r>
          </a:p>
          <a:p>
            <a:r>
              <a:rPr lang="fr-FR" b="1"/>
              <a:t>Grid search:</a:t>
            </a:r>
          </a:p>
          <a:p>
            <a:r>
              <a:rPr lang="fr-FR"/>
              <a:t>=&gt; On fait varier K suivant une sequence (ex: 20 a 50) </a:t>
            </a:r>
          </a:p>
          <a:p>
            <a:pPr marL="285750" indent="-285750">
              <a:buFont typeface="Symbol" charset="2"/>
              <a:buChar char="Þ"/>
            </a:pPr>
            <a:r>
              <a:rPr lang="fr-FR"/>
              <a:t>On regarde Semantic coherence vs Exclusivity</a:t>
            </a:r>
          </a:p>
          <a:p>
            <a:pPr marL="285750" indent="-285750">
              <a:buFont typeface="Symbol" charset="2"/>
              <a:buChar char="Þ"/>
            </a:pPr>
            <a:r>
              <a:rPr lang="fr-FR"/>
              <a:t>Sur ce corpus, quand le nombre de topics croit:</a:t>
            </a:r>
          </a:p>
          <a:p>
            <a:pPr marL="742950" lvl="1" indent="-285750">
              <a:buFont typeface="Symbol" charset="2"/>
              <a:buChar char="Þ"/>
            </a:pPr>
            <a:r>
              <a:rPr lang="fr-FR"/>
              <a:t>Semantic coherence croit </a:t>
            </a:r>
          </a:p>
          <a:p>
            <a:pPr marL="742950" lvl="1" indent="-285750">
              <a:buFont typeface="Symbol" charset="2"/>
              <a:buChar char="Þ"/>
            </a:pPr>
            <a:r>
              <a:rPr lang="fr-FR"/>
              <a:t>Exclusivité décroit</a:t>
            </a:r>
          </a:p>
          <a:p>
            <a:pPr marL="285750" indent="-285750">
              <a:buFont typeface="Symbol" charset="2"/>
              <a:buChar char="Þ"/>
            </a:pPr>
            <a:endParaRPr lang="fr-FR"/>
          </a:p>
          <a:p>
            <a:pPr marL="285750" indent="-285750">
              <a:buFont typeface="Symbol" charset="2"/>
              <a:buChar char="Þ"/>
            </a:pPr>
            <a:r>
              <a:rPr lang="fr-FR"/>
              <a:t>Essayons aussi avec K = 20 topics</a:t>
            </a:r>
          </a:p>
          <a:p>
            <a:pPr marL="285750" indent="-285750">
              <a:buFont typeface="Symbol" charset="2"/>
              <a:buChar char="Þ"/>
            </a:pPr>
            <a:endParaRPr lang="fr-FR"/>
          </a:p>
          <a:p>
            <a:pPr marL="285750" indent="-285750">
              <a:buFont typeface="Symbol" charset="2"/>
              <a:buChar char="Þ"/>
            </a:pPr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405627" y="103134"/>
            <a:ext cx="10307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Lab 1: Topic Modeling sur IEEE - ArsTechnica</a:t>
            </a:r>
          </a:p>
        </p:txBody>
      </p:sp>
    </p:spTree>
    <p:extLst>
      <p:ext uri="{BB962C8B-B14F-4D97-AF65-F5344CB8AC3E}">
        <p14:creationId xmlns:p14="http://schemas.microsoft.com/office/powerpoint/2010/main" val="1956633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5627" y="103134"/>
            <a:ext cx="7776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Lab 1: Interprétation des Résultats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41657" y="1351079"/>
            <a:ext cx="8348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Un Gridsearch donne 20 pour un nombre de topics favorisant la coherence semantique</a:t>
            </a:r>
          </a:p>
          <a:p>
            <a:r>
              <a:rPr lang="fr-FR"/>
              <a:t>Et ~=60 pour l’exclusivité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41657" y="2419815"/>
            <a:ext cx="5806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Pour le modele K=20, on identifie bien les 20 topics suivants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41657" y="3211552"/>
            <a:ext cx="1085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La préparation avec textProcessor est efficace malgré quelques mots bizarres due au traitement de la ponctuation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41657" y="3856979"/>
            <a:ext cx="994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Le corpus est: propre, sans faute d’orthographe, de longs paragraphes équilibrés, des sujets bien établis</a:t>
            </a:r>
            <a:r>
              <a:rPr lang="is-IS"/>
              <a:t>…</a:t>
            </a:r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1341657" y="4560850"/>
            <a:ext cx="2732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C’est trop beau pour durer </a:t>
            </a:r>
          </a:p>
        </p:txBody>
      </p:sp>
    </p:spTree>
    <p:extLst>
      <p:ext uri="{BB962C8B-B14F-4D97-AF65-F5344CB8AC3E}">
        <p14:creationId xmlns:p14="http://schemas.microsoft.com/office/powerpoint/2010/main" val="110162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Plan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94952" y="2079308"/>
            <a:ext cx="33457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charset="0"/>
                <a:ea typeface="Arial" charset="0"/>
                <a:cs typeface="Arial" charset="0"/>
              </a:rPr>
              <a:t>I: Topic Modeling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Nature </a:t>
            </a:r>
            <a:r>
              <a:rPr lang="en-US">
                <a:latin typeface="Arial" charset="0"/>
                <a:ea typeface="Arial" charset="0"/>
                <a:cs typeface="Arial" charset="0"/>
              </a:rPr>
              <a:t>et applications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err="1">
                <a:latin typeface="Arial" charset="0"/>
                <a:ea typeface="Arial" charset="0"/>
                <a:cs typeface="Arial" charset="0"/>
              </a:rPr>
              <a:t>Approche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deterministe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: LSA</a:t>
            </a:r>
          </a:p>
          <a:p>
            <a:pPr marL="285750" indent="-285750">
              <a:buFont typeface="Arial" charset="0"/>
              <a:buChar char="•"/>
            </a:pPr>
            <a:r>
              <a:rPr lang="en-US" err="1">
                <a:latin typeface="Arial" charset="0"/>
                <a:ea typeface="Arial" charset="0"/>
                <a:cs typeface="Arial" charset="0"/>
              </a:rPr>
              <a:t>Approche</a:t>
            </a:r>
            <a:r>
              <a:rPr lang="en-US">
                <a:latin typeface="Arial" charset="0"/>
                <a:ea typeface="Arial" charset="0"/>
                <a:cs typeface="Arial" charset="0"/>
              </a:rPr>
              <a:t> probabiliste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: LDA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>
                <a:latin typeface="Arial" charset="0"/>
                <a:ea typeface="Arial" charset="0"/>
                <a:cs typeface="Arial" charset="0"/>
              </a:rPr>
              <a:t>Librairies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en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R et python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19659" y="2079308"/>
            <a:ext cx="320472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Arial" charset="0"/>
                <a:ea typeface="Arial" charset="0"/>
                <a:cs typeface="Arial" charset="0"/>
              </a:rPr>
              <a:t>II: LAB - R STM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>
                <a:latin typeface="Arial" charset="0"/>
                <a:ea typeface="Arial" charset="0"/>
                <a:cs typeface="Arial" charset="0"/>
              </a:rPr>
              <a:t>Corpus articles tech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>
                <a:latin typeface="Arial" charset="0"/>
                <a:ea typeface="Arial" charset="0"/>
                <a:cs typeface="Arial" charset="0"/>
              </a:rPr>
              <a:t>Package STM</a:t>
            </a:r>
          </a:p>
          <a:p>
            <a:pPr marL="285750" indent="-285750">
              <a:buFont typeface="Arial" charset="0"/>
              <a:buChar char="•"/>
            </a:pPr>
            <a:r>
              <a:rPr lang="en-US">
                <a:latin typeface="Arial" charset="0"/>
                <a:ea typeface="Arial" charset="0"/>
                <a:cs typeface="Arial" charset="0"/>
              </a:rPr>
              <a:t>Nombre optimal de topics</a:t>
            </a:r>
          </a:p>
          <a:p>
            <a:pPr marL="285750" indent="-285750">
              <a:buFont typeface="Arial" charset="0"/>
              <a:buChar char="•"/>
            </a:pPr>
            <a:r>
              <a:rPr lang="en-US">
                <a:latin typeface="Arial" charset="0"/>
                <a:ea typeface="Arial" charset="0"/>
                <a:cs typeface="Arial" charset="0"/>
              </a:rPr>
              <a:t>Interpretation des résultats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36463" y="861590"/>
            <a:ext cx="836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>
                <a:solidFill>
                  <a:srgbClr val="EE5B00"/>
                </a:solidFill>
                <a:latin typeface="Arial" charset="0"/>
                <a:ea typeface="Arial" charset="0"/>
                <a:cs typeface="Arial" charset="0"/>
              </a:rPr>
              <a:t>Github</a:t>
            </a:r>
            <a:r>
              <a:rPr lang="fr-FR" sz="240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: </a:t>
            </a:r>
            <a:r>
              <a:rPr lang="fr-FR" sz="240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  <a:hlinkClick r:id="rId2"/>
              </a:rPr>
              <a:t>https://github.com/alexperrier/upem-topic-modeling/</a:t>
            </a:r>
            <a:r>
              <a:rPr lang="fr-FR" sz="2400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7531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0"/>
            <a:ext cx="10058400" cy="670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89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10238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Partie III: L’alt right US sur un forum facebook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853" y="1958526"/>
            <a:ext cx="4762500" cy="3644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75351" y="5783766"/>
            <a:ext cx="315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This is not Pepe, this is Alt-pepe</a:t>
            </a:r>
          </a:p>
        </p:txBody>
      </p:sp>
    </p:spTree>
    <p:extLst>
      <p:ext uri="{BB962C8B-B14F-4D97-AF65-F5344CB8AC3E}">
        <p14:creationId xmlns:p14="http://schemas.microsoft.com/office/powerpoint/2010/main" val="1668329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6417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Corpus God Emperor Trump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89662" y="1988542"/>
            <a:ext cx="857112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>
                <a:hlinkClick r:id="rId2"/>
              </a:rPr>
              <a:t>https://www.facebook.com/GodEmperorTrump/</a:t>
            </a:r>
            <a:r>
              <a:rPr lang="fi-FI"/>
              <a:t> </a:t>
            </a:r>
          </a:p>
          <a:p>
            <a:r>
              <a:rPr lang="fi-FI"/>
              <a:t>418790 posts et commentaires, </a:t>
            </a:r>
          </a:p>
          <a:p>
            <a:r>
              <a:rPr lang="fi-FI"/>
              <a:t>100+ Mb de donnees en csv</a:t>
            </a:r>
          </a:p>
          <a:p>
            <a:r>
              <a:rPr lang="fi-FI"/>
              <a:t>Tres bruité: orthographe défaillant, images, liens, abbréviations, argot et expressions, </a:t>
            </a:r>
            <a:r>
              <a:rPr lang="is-IS"/>
              <a:t>…</a:t>
            </a:r>
          </a:p>
          <a:p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631625" y="1532341"/>
            <a:ext cx="9154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>
                <a:solidFill>
                  <a:srgbClr val="EE5B00"/>
                </a:solidFill>
              </a:rPr>
              <a:t>Attention: le contenu de ce forum est souvent ouvertement raciste, anti semite, révisioniste, </a:t>
            </a:r>
            <a:r>
              <a:rPr lang="is-IS" b="1">
                <a:solidFill>
                  <a:srgbClr val="EE5B00"/>
                </a:solidFill>
              </a:rPr>
              <a:t>…</a:t>
            </a:r>
            <a:endParaRPr lang="fr-FR" b="1">
              <a:solidFill>
                <a:srgbClr val="EE5B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1445" y="4263544"/>
            <a:ext cx="14165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3"/>
              </a:rPr>
              <a:t>Example:</a:t>
            </a:r>
          </a:p>
          <a:p>
            <a:r>
              <a:rPr lang="en-US">
                <a:hlinkClick r:id="rId3"/>
              </a:rPr>
              <a:t>https://www.facebook.com/GodEmperorTrump/photos/a.792821487511350.1073741828.791373644322801/1208866165906878/?type=3&amp;theater</a:t>
            </a:r>
            <a:r>
              <a:rPr lang="en-US"/>
              <a:t> </a:t>
            </a:r>
            <a:endParaRPr lang="fr-FR"/>
          </a:p>
        </p:txBody>
      </p:sp>
      <p:sp>
        <p:nvSpPr>
          <p:cNvPr id="10" name="TextBox 9"/>
          <p:cNvSpPr txBox="1"/>
          <p:nvPr/>
        </p:nvSpPr>
        <p:spPr>
          <a:xfrm>
            <a:off x="401445" y="5118410"/>
            <a:ext cx="1051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Dataset dispo sur: </a:t>
            </a:r>
            <a:r>
              <a:rPr lang="fr-FR">
                <a:hlinkClick r:id="rId4"/>
              </a:rPr>
              <a:t>https://github.com/alexperrier/upem-topic-modeling/blob/master/data/main_fbget.csv.zip</a:t>
            </a:r>
            <a:r>
              <a:rPr lang="fr-F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7528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46" y="156117"/>
            <a:ext cx="7582555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1625" y="514985"/>
            <a:ext cx="457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STM sur échantillon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8281" y="1500971"/>
            <a:ext cx="44176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/>
              <a:t>50.000 posts et commentaires, 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Entre 10 et 100 tokens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meme pre-processing que précédemment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1625" y="2855496"/>
            <a:ext cx="383758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-&gt; 26 topics apres grid search</a:t>
            </a:r>
          </a:p>
          <a:p>
            <a:endParaRPr lang="fr-FR"/>
          </a:p>
          <a:p>
            <a:r>
              <a:rPr lang="fr-FR"/>
              <a:t>Quelques topics sont cohérents: 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14: mexico wall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8: fake news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24: bernie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18: islam</a:t>
            </a:r>
          </a:p>
          <a:p>
            <a:endParaRPr lang="fr-FR"/>
          </a:p>
          <a:p>
            <a:r>
              <a:rPr lang="fr-FR"/>
              <a:t>Mais les autres sont peu interprétables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237892" y="6300755"/>
            <a:ext cx="1119210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>
                <a:hlinkClick r:id="rId3"/>
              </a:rPr>
              <a:t>https://github.com/alexperrier/upem-topic-modeling/blob/master/data/echantillon_god_emperor_trump.csv</a:t>
            </a:r>
            <a:r>
              <a:rPr lang="fr-F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5842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6776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STM sur échantillon: résultats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1625" y="1360449"/>
            <a:ext cx="41694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Les topics sont difficilement interprétables</a:t>
            </a:r>
          </a:p>
          <a:p>
            <a:endParaRPr lang="fr-FR"/>
          </a:p>
          <a:p>
            <a:endParaRPr lang="fr-FR"/>
          </a:p>
        </p:txBody>
      </p:sp>
      <p:sp>
        <p:nvSpPr>
          <p:cNvPr id="8" name="TextBox 7"/>
          <p:cNvSpPr txBox="1"/>
          <p:nvPr/>
        </p:nvSpPr>
        <p:spPr>
          <a:xfrm>
            <a:off x="6805674" y="2283779"/>
            <a:ext cx="502733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Le nettoyage intense du corpus s’avere nécessaire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Faire le tri entre le bruit et l’information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Enlever les noms des copains taggés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Enlever les ‘stopwords’: or, can, I, will, he, but, </a:t>
            </a:r>
            <a:r>
              <a:rPr lang="is-IS"/>
              <a:t>…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/>
              <a:t>Booster le signifiant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Réduire le bruit</a:t>
            </a:r>
          </a:p>
          <a:p>
            <a:pPr marL="285750" indent="-285750">
              <a:buFont typeface="Arial" charset="0"/>
              <a:buChar char="•"/>
            </a:pPr>
            <a:endParaRPr lang="fr-FR"/>
          </a:p>
          <a:p>
            <a:pPr marL="285750" indent="-285750">
              <a:buFont typeface="Arial" charset="0"/>
              <a:buChar char="•"/>
            </a:pPr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97" y="2283779"/>
            <a:ext cx="3533521" cy="412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34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8776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Faire le tri entre le bruit et l’information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37786" y="1449658"/>
            <a:ext cx="985539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/>
              <a:t>Noms de personnes: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Info: Trump, Clinton, Bernie, Zuckerberg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Bruit: tags de copains (britney smith,  john doe, </a:t>
            </a:r>
            <a:r>
              <a:rPr lang="is-IS"/>
              <a:t>…</a:t>
            </a:r>
            <a:r>
              <a:rPr lang="fr-FR"/>
              <a:t> )</a:t>
            </a:r>
          </a:p>
          <a:p>
            <a:endParaRPr lang="fr-FR"/>
          </a:p>
          <a:p>
            <a:r>
              <a:rPr lang="fr-FR" b="1"/>
              <a:t>Argot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Info: </a:t>
            </a:r>
            <a:r>
              <a:rPr lang="en-US"/>
              <a:t>murica, </a:t>
            </a:r>
            <a:r>
              <a:rPr lang="fr-FR"/>
              <a:t>dindu nuffin, guac bowl, cuck,  ( urbandictionnary.com tres utile )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Bruit: lmfaooooo, lololololol, xdd, </a:t>
            </a:r>
            <a:r>
              <a:rPr lang="is-IS"/>
              <a:t>…</a:t>
            </a:r>
          </a:p>
          <a:p>
            <a:endParaRPr lang="is-IS"/>
          </a:p>
          <a:p>
            <a:r>
              <a:rPr lang="is-IS" b="1"/>
              <a:t>Abreviations</a:t>
            </a:r>
            <a:r>
              <a:rPr lang="is-IS"/>
              <a:t>:</a:t>
            </a:r>
          </a:p>
          <a:p>
            <a:pPr marL="285750" indent="-285750">
              <a:buFont typeface="Arial" charset="0"/>
              <a:buChar char="•"/>
            </a:pPr>
            <a:r>
              <a:rPr lang="en-US"/>
              <a:t>I</a:t>
            </a:r>
            <a:r>
              <a:rPr lang="is-IS"/>
              <a:t>nfo: </a:t>
            </a:r>
            <a:r>
              <a:rPr lang="en-US"/>
              <a:t>fb (facebook), swj (social justice warrior) , blm (black lives matter)</a:t>
            </a:r>
          </a:p>
          <a:p>
            <a:pPr marL="285750" indent="-285750">
              <a:buFont typeface="Arial" charset="0"/>
              <a:buChar char="•"/>
            </a:pPr>
            <a:r>
              <a:rPr lang="en-US"/>
              <a:t>Bruit: thatll (that will), shed (she would), I’m (I am)</a:t>
            </a:r>
            <a:r>
              <a:rPr lang="is-IS"/>
              <a:t>…</a:t>
            </a:r>
          </a:p>
          <a:p>
            <a:pPr marL="285750" indent="-285750">
              <a:buFont typeface="Arial" charset="0"/>
              <a:buChar char="•"/>
            </a:pPr>
            <a:endParaRPr lang="fr-FR"/>
          </a:p>
          <a:p>
            <a:r>
              <a:rPr lang="fr-FR" b="1"/>
              <a:t>Stopwords</a:t>
            </a:r>
            <a:r>
              <a:rPr lang="fr-FR"/>
              <a:t>: trouver le juste équilibre: enlever les mots trop fréquents sans toucher aux mots signifiants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1784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9973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Arsenal NLP de réduction de bruit en python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46613" y="2244358"/>
            <a:ext cx="74989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/>
              <a:t>La base: distribution anaconda, jupyter notebooks, pandas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NLTK: tokenization et bien d’autres choses</a:t>
            </a:r>
            <a:endParaRPr lang="fr-FR">
              <a:hlinkClick r:id="rId2"/>
            </a:endParaRPr>
          </a:p>
          <a:p>
            <a:pPr marL="285750" indent="-285750">
              <a:buFont typeface="Arial" charset="0"/>
              <a:buChar char="•"/>
            </a:pPr>
            <a:r>
              <a:rPr lang="fr-FR">
                <a:hlinkClick r:id="rId2"/>
              </a:rPr>
              <a:t>Spacy.io</a:t>
            </a:r>
            <a:r>
              <a:rPr lang="fr-FR"/>
              <a:t>: </a:t>
            </a:r>
            <a:r>
              <a:rPr lang="fr-FR" u="sng">
                <a:solidFill>
                  <a:srgbClr val="FF0000"/>
                </a:solidFill>
              </a:rPr>
              <a:t>Part-of-speech tagging, Named entity recognition</a:t>
            </a:r>
            <a:r>
              <a:rPr lang="fr-FR"/>
              <a:t>, tokenization, </a:t>
            </a:r>
            <a:r>
              <a:rPr lang="is-IS"/>
              <a:t>…</a:t>
            </a:r>
          </a:p>
          <a:p>
            <a:pPr marL="285750" indent="-285750">
              <a:buFont typeface="Arial" charset="0"/>
              <a:buChar char="•"/>
            </a:pPr>
            <a:r>
              <a:rPr lang="en-US">
                <a:hlinkClick r:id="rId3"/>
              </a:rPr>
              <a:t>Inflect</a:t>
            </a:r>
            <a:r>
              <a:rPr lang="en-US"/>
              <a:t>: pluriels, singuliers, string transformations</a:t>
            </a:r>
          </a:p>
          <a:p>
            <a:pPr marL="285750" indent="-285750">
              <a:buFont typeface="Arial" charset="0"/>
              <a:buChar char="•"/>
            </a:pPr>
            <a:r>
              <a:rPr lang="en-US">
                <a:hlinkClick r:id="rId4"/>
              </a:rPr>
              <a:t>Enchant</a:t>
            </a:r>
            <a:r>
              <a:rPr lang="en-US"/>
              <a:t>: spellchecking library for Python</a:t>
            </a:r>
            <a:endParaRPr lang="is-IS"/>
          </a:p>
          <a:p>
            <a:pPr marL="285750" indent="-285750">
              <a:buFont typeface="Arial" charset="0"/>
              <a:buChar char="•"/>
            </a:pPr>
            <a:r>
              <a:rPr lang="is-IS"/>
              <a:t>Regex: pour réduire certaines strings </a:t>
            </a:r>
            <a:r>
              <a:rPr lang="is-IS" i="1"/>
              <a:t>lmaooooo =&gt; lmao</a:t>
            </a:r>
          </a:p>
          <a:p>
            <a:pPr marL="285750" indent="-285750">
              <a:buFont typeface="Arial" charset="0"/>
              <a:buChar char="•"/>
            </a:pPr>
            <a:r>
              <a:rPr lang="is-IS"/>
              <a:t>textBlob, vader pour sentiment analysis</a:t>
            </a:r>
          </a:p>
          <a:p>
            <a:pPr marL="285750" indent="-285750">
              <a:buFont typeface="Arial" charset="0"/>
              <a:buChar char="•"/>
            </a:pPr>
            <a:r>
              <a:rPr lang="is-IS"/>
              <a:t>Wordnet et </a:t>
            </a:r>
            <a:r>
              <a:rPr lang="en-US"/>
              <a:t>S</a:t>
            </a:r>
            <a:r>
              <a:rPr lang="is-IS"/>
              <a:t>entiwordnet: synonyme, proximité, signification</a:t>
            </a:r>
            <a:endParaRPr lang="fr-F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16" y="2244357"/>
            <a:ext cx="3256804" cy="218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953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7187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Pipeline pour FB-GET: les noms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1625" y="1338147"/>
            <a:ext cx="10727488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Comment séparer les noms de personnes utiles (Trump, Clinton) des noms inutiles (Bob Smith, Joe Dalton, </a:t>
            </a:r>
            <a:r>
              <a:rPr lang="is-IS"/>
              <a:t>…</a:t>
            </a:r>
            <a:r>
              <a:rPr lang="fr-FR"/>
              <a:t>)?</a:t>
            </a:r>
          </a:p>
          <a:p>
            <a:r>
              <a:rPr lang="fr-FR" b="1"/>
              <a:t>Named Entity Recognition (NER) avec </a:t>
            </a:r>
            <a:r>
              <a:rPr lang="fr-FR" b="1">
                <a:hlinkClick r:id="rId2"/>
              </a:rPr>
              <a:t>Spacy</a:t>
            </a:r>
            <a:endParaRPr lang="fr-FR" b="1"/>
          </a:p>
          <a:p>
            <a:endParaRPr lang="fr-FR"/>
          </a:p>
          <a:p>
            <a:r>
              <a:rPr lang="fr-FR"/>
              <a:t>Pour chaque post ou commentaire du forum, le NER va identifier: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PERSON: nom de personnes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GPE: pays, villes, états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ORG: entreprises, marques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NORP: Nationalités, religions, </a:t>
            </a:r>
            <a:r>
              <a:rPr lang="is-IS"/>
              <a:t>…</a:t>
            </a:r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is-IS"/>
              <a:t>…</a:t>
            </a:r>
          </a:p>
          <a:p>
            <a:pPr marL="285750" indent="-285750">
              <a:buFont typeface="Arial" charset="0"/>
              <a:buChar char="•"/>
            </a:pPr>
            <a:r>
              <a:rPr lang="en-US">
                <a:hlinkClick r:id="rId3"/>
              </a:rPr>
              <a:t>https://spacy.io/docs/usage/entity-recognition#entity-types</a:t>
            </a:r>
            <a:r>
              <a:rPr lang="en-US"/>
              <a:t> </a:t>
            </a:r>
          </a:p>
          <a:p>
            <a:endParaRPr lang="en-US"/>
          </a:p>
          <a:p>
            <a:r>
              <a:rPr lang="en-US"/>
              <a:t>La premiere étape consiste donc à lister toutes les entités trouvées dans le corpus pour faire un tri:</a:t>
            </a:r>
          </a:p>
          <a:p>
            <a:r>
              <a:rPr lang="en-US"/>
              <a:t>Code: </a:t>
            </a:r>
            <a:r>
              <a:rPr lang="en-US">
                <a:hlinkClick r:id="rId4"/>
              </a:rPr>
              <a:t>https://github.com/alexperrier/upem-topic-modeling/blob/master/py/ner_spacy_on_fbget.py</a:t>
            </a:r>
            <a:r>
              <a:rPr lang="en-US"/>
              <a:t> </a:t>
            </a:r>
          </a:p>
          <a:p>
            <a:endParaRPr lang="en-US"/>
          </a:p>
          <a:p>
            <a:r>
              <a:rPr lang="en-US"/>
              <a:t>Resultats: </a:t>
            </a:r>
            <a:r>
              <a:rPr lang="is-IS"/>
              <a:t>203708 </a:t>
            </a:r>
            <a:r>
              <a:rPr lang="is-IS">
                <a:hlinkClick r:id="rId5"/>
              </a:rPr>
              <a:t>persons</a:t>
            </a:r>
            <a:r>
              <a:rPr lang="is-IS"/>
              <a:t>, 41381 orgs, 17688 norp et </a:t>
            </a:r>
            <a:r>
              <a:rPr lang="cs-CZ"/>
              <a:t>29410 GPE!</a:t>
            </a:r>
            <a:endParaRPr lang="en-US"/>
          </a:p>
          <a:p>
            <a:endParaRPr lang="fr-FR"/>
          </a:p>
          <a:p>
            <a:r>
              <a:rPr lang="fr-FR"/>
              <a:t>Le notebook est sur : </a:t>
            </a:r>
            <a:r>
              <a:rPr lang="fr-FR">
                <a:hlinkClick r:id="rId6"/>
              </a:rPr>
              <a:t>https://github.com/alexperrier/upem-topic-modeling/blob/master/py/FB_GET_NER.ipynb</a:t>
            </a:r>
            <a:r>
              <a:rPr lang="fr-F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11276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10495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Pipeline pour FB-GET: les noms: creative stuff!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25167" y="2185639"/>
            <a:ext cx="879458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/>
              <a:t>Donald Trump, Trump, God King, God Trump, God-Emperor, </a:t>
            </a:r>
            <a:r>
              <a:rPr lang="fr-FR" sz="1400" b="1"/>
              <a:t>EMPEROR TRUMP</a:t>
            </a:r>
            <a:r>
              <a:rPr lang="fr-FR" sz="1400"/>
              <a:t>, Emperor Palpatine, Emperor Trump, </a:t>
            </a:r>
          </a:p>
          <a:p>
            <a:r>
              <a:rPr lang="fr-FR" sz="1400"/>
              <a:t>Donald J. Trump, Donald J Trump, Drumpf, Baron Trump, The Emperor, Der Donald, Lord Emperor, </a:t>
            </a:r>
            <a:r>
              <a:rPr lang="fr-FR" sz="1400" b="1"/>
              <a:t>Fuhrer Trump</a:t>
            </a:r>
            <a:r>
              <a:rPr lang="fr-FR" sz="1400"/>
              <a:t>, </a:t>
            </a:r>
          </a:p>
          <a:p>
            <a:r>
              <a:rPr lang="fr-FR" sz="1400"/>
              <a:t>#Trump, Adolf Trump, </a:t>
            </a:r>
            <a:r>
              <a:rPr lang="fr-FR" sz="1400" b="1"/>
              <a:t>Adolf Trumper</a:t>
            </a:r>
            <a:r>
              <a:rPr lang="fr-FR" sz="1400"/>
              <a:t>, Donaldus Magnus, </a:t>
            </a:r>
            <a:r>
              <a:rPr lang="fr-FR" sz="1400" b="1"/>
              <a:t>Trumpachu</a:t>
            </a:r>
            <a:r>
              <a:rPr lang="fr-FR" sz="1400"/>
              <a:t>, Trumpaloompas, Trumpamaniacs, Trumpanzee, </a:t>
            </a:r>
          </a:p>
          <a:p>
            <a:r>
              <a:rPr lang="fr-FR" sz="1400" b="1"/>
              <a:t>Trumpasaurus Rex</a:t>
            </a:r>
            <a:r>
              <a:rPr lang="fr-FR" sz="1400"/>
              <a:t>, Trumpboner, Trumpborne, Trumpbot, Trumpcloaks, Trumpen Reich, Trumpenreich, Trumpenverse, </a:t>
            </a:r>
          </a:p>
          <a:p>
            <a:r>
              <a:rPr lang="fr-FR" sz="1400"/>
              <a:t>Trumpepe, Trumper, Trumpeteer, Trumpeter, </a:t>
            </a:r>
            <a:r>
              <a:rPr lang="fr-FR" sz="1400" b="1"/>
              <a:t>Trumpettes</a:t>
            </a:r>
            <a:r>
              <a:rPr lang="fr-FR" sz="1400"/>
              <a:t>, Trumpf, Trumpfucker, Trumph, </a:t>
            </a:r>
            <a:r>
              <a:rPr lang="fr-FR" sz="1400" b="1"/>
              <a:t>Trumphalla</a:t>
            </a:r>
            <a:r>
              <a:rPr lang="fr-FR" sz="1400"/>
              <a:t>, Trumpidari, </a:t>
            </a:r>
          </a:p>
          <a:p>
            <a:r>
              <a:rPr lang="fr-FR" sz="1400"/>
              <a:t>Trumpinator, Trumpinreich, Trumpire, Trumpis, Trumpivia, Trumpkin, Trumpkins, </a:t>
            </a:r>
            <a:r>
              <a:rPr lang="fr-FR" sz="1400" b="1"/>
              <a:t>Trumplon</a:t>
            </a:r>
            <a:r>
              <a:rPr lang="fr-FR" sz="1400"/>
              <a:t>, Trumpman, Trumpmanía, </a:t>
            </a:r>
          </a:p>
          <a:p>
            <a:r>
              <a:rPr lang="fr-FR" sz="1400"/>
              <a:t>Trumpmas, </a:t>
            </a:r>
            <a:r>
              <a:rPr lang="fr-FR" sz="1400" b="1"/>
              <a:t>Trumpmeister</a:t>
            </a:r>
            <a:r>
              <a:rPr lang="fr-FR" sz="1400"/>
              <a:t>, Trumpmoji, Trumpo, Trumpophiles, Trumpover, Trumpp, Trumps, Trumpsherd, Trumpster, </a:t>
            </a:r>
          </a:p>
          <a:p>
            <a:r>
              <a:rPr lang="fr-FR" sz="1400"/>
              <a:t>Trumpstika, Trumptrain, </a:t>
            </a:r>
            <a:r>
              <a:rPr lang="fr-FR" sz="1400" b="1"/>
              <a:t>Trumpulus</a:t>
            </a:r>
            <a:r>
              <a:rPr lang="fr-FR" sz="1400"/>
              <a:t> , Caesar, Trumpumvirate, Trumpus, DJT, Drumft, Drumpf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25167" y="4189750"/>
            <a:ext cx="72346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/>
              <a:t>Shillary, Hillary Clinton, Crooked Hillary, Killary Clinton, Hillary, Clinton, Hilary, Killary, HRC, Killiary</a:t>
            </a:r>
          </a:p>
          <a:p>
            <a:endParaRPr lang="fr-FR" sz="1400"/>
          </a:p>
          <a:p>
            <a:r>
              <a:rPr lang="fr-FR" sz="1400"/>
              <a:t>Mark Zuckerberg, Zuckerberg, zucc, Mark Cuckerberg, Mark Fuckerberg, Cuckerberg, Cuckerbrg, </a:t>
            </a:r>
          </a:p>
          <a:p>
            <a:r>
              <a:rPr lang="fr-FR" sz="1400"/>
              <a:t>Suckerberg, Fuckerberg, Mark Zuck, Zuck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04332" y="1628078"/>
            <a:ext cx="10328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Voici toutes les variantes des noms pour Trump, Clinton et Zuckerberg trouvés en utilisant le NER de spacy.io</a:t>
            </a:r>
          </a:p>
        </p:txBody>
      </p:sp>
    </p:spTree>
    <p:extLst>
      <p:ext uri="{BB962C8B-B14F-4D97-AF65-F5344CB8AC3E}">
        <p14:creationId xmlns:p14="http://schemas.microsoft.com/office/powerpoint/2010/main" val="105284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91239"/>
            <a:ext cx="74179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Pipeline pour FB-GET: Nettoyage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1625" y="947854"/>
            <a:ext cx="11710257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>
                <a:latin typeface="Arial Black" charset="0"/>
                <a:ea typeface="Arial Black" charset="0"/>
                <a:cs typeface="Arial Black" charset="0"/>
              </a:rPr>
              <a:t>Etape 1: Commentaires et Entités</a:t>
            </a:r>
          </a:p>
          <a:p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/>
              <a:t>Traduire les </a:t>
            </a:r>
            <a:r>
              <a:rPr lang="fr-FR" i="1"/>
              <a:t>abbréviations</a:t>
            </a:r>
            <a:r>
              <a:rPr lang="fr-FR"/>
              <a:t> qui font sens : </a:t>
            </a:r>
            <a:r>
              <a:rPr lang="fr-FR" i="1"/>
              <a:t>fb</a:t>
            </a:r>
            <a:r>
              <a:rPr lang="fr-FR"/>
              <a:t> =&gt; </a:t>
            </a:r>
            <a:r>
              <a:rPr lang="fr-FR" i="1"/>
              <a:t>facebook</a:t>
            </a:r>
            <a:r>
              <a:rPr lang="fr-FR"/>
              <a:t>, </a:t>
            </a:r>
            <a:r>
              <a:rPr lang="fr-FR" i="1"/>
              <a:t>ppl</a:t>
            </a:r>
            <a:r>
              <a:rPr lang="fr-FR"/>
              <a:t> =&gt; </a:t>
            </a:r>
            <a:r>
              <a:rPr lang="fr-FR" i="1"/>
              <a:t>people</a:t>
            </a:r>
            <a:r>
              <a:rPr lang="fr-FR"/>
              <a:t>, </a:t>
            </a:r>
            <a:r>
              <a:rPr lang="fr-FR" i="1"/>
              <a:t>blm</a:t>
            </a:r>
            <a:r>
              <a:rPr lang="fr-FR"/>
              <a:t> =&gt; </a:t>
            </a:r>
            <a:r>
              <a:rPr lang="fr-FR" i="1"/>
              <a:t>black lives matter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Résoudre les </a:t>
            </a:r>
            <a:r>
              <a:rPr lang="fr-FR" i="1"/>
              <a:t>abbréviations</a:t>
            </a:r>
            <a:r>
              <a:rPr lang="fr-FR"/>
              <a:t>: ‘em =&gt; them, cant =&gt; cannot, hed =&gt; he would, i'm =&gt; I am, </a:t>
            </a:r>
            <a:r>
              <a:rPr lang="is-IS"/>
              <a:t>…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Unifier les </a:t>
            </a:r>
            <a:r>
              <a:rPr lang="fr-FR" i="1"/>
              <a:t>onomatopées</a:t>
            </a:r>
            <a:r>
              <a:rPr lang="fr-FR"/>
              <a:t>: lololol =&gt; lol, lmaooooo =&gt; lmao, yuuuuuge =&gt; yuge, hahahaha =&gt; haha, ahahahaha =&gt; haha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Traiter les </a:t>
            </a:r>
            <a:r>
              <a:rPr lang="fr-FR" i="1"/>
              <a:t>apostrophes</a:t>
            </a:r>
            <a:r>
              <a:rPr lang="fr-FR"/>
              <a:t>: possessif et windows (Trump’s =&gt; Trump, Trump's =&gt; Trump)</a:t>
            </a:r>
          </a:p>
          <a:p>
            <a:endParaRPr lang="fr-FR"/>
          </a:p>
          <a:p>
            <a:r>
              <a:rPr lang="fr-FR"/>
              <a:t>Puis: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Etendre la liste des entités avec leur version plurielle: Cuban =&gt; Cubans, </a:t>
            </a:r>
            <a:r>
              <a:rPr lang="is-IS"/>
              <a:t>…., Meme =&gt; Memes, Clinton =&gt; Clintons</a:t>
            </a:r>
          </a:p>
          <a:p>
            <a:pPr marL="285750" indent="-285750">
              <a:buFont typeface="Arial" charset="0"/>
              <a:buChar char="•"/>
            </a:pPr>
            <a:r>
              <a:rPr lang="is-IS"/>
              <a:t>Remplacer les variantes d’une entité (Trump, Trumper, DJT) par une racine commune (DonaldTrump)</a:t>
            </a:r>
          </a:p>
          <a:p>
            <a:pPr marL="285750" indent="-285750">
              <a:buFont typeface="Arial" charset="0"/>
              <a:buChar char="•"/>
            </a:pPr>
            <a:r>
              <a:rPr lang="is-IS"/>
              <a:t>Pour chaque thème: flagger les commentaires où le thème est mentionné</a:t>
            </a:r>
          </a:p>
          <a:p>
            <a:r>
              <a:rPr lang="en-US"/>
              <a:t>=&gt; P</a:t>
            </a:r>
            <a:r>
              <a:rPr lang="is-IS"/>
              <a:t>our chaque commentaire, remplacer les noms des personnes qui ne sont pas des entités par un token arbitraire: ‘prsn’.</a:t>
            </a:r>
          </a:p>
          <a:p>
            <a:endParaRPr lang="is-IS" b="1"/>
          </a:p>
          <a:p>
            <a:endParaRPr lang="is-IS" b="1"/>
          </a:p>
          <a:p>
            <a:r>
              <a:rPr lang="is-IS" b="1"/>
              <a:t>Résultat:  des commentaires plus propres,  avec un vocabulaire unifié, plus simple et moins de variance </a:t>
            </a:r>
          </a:p>
          <a:p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368616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13487" y="1341040"/>
            <a:ext cx="839686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>
                <a:latin typeface="Arial" charset="0"/>
                <a:ea typeface="Arial" charset="0"/>
                <a:cs typeface="Arial" charset="0"/>
              </a:rPr>
              <a:t>Quels sont les sujets abordés dans un ensemble (large) de documents?</a:t>
            </a:r>
          </a:p>
          <a:p>
            <a:endParaRPr lang="fr-FR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fr-FR">
                <a:latin typeface="Arial" charset="0"/>
                <a:ea typeface="Arial" charset="0"/>
                <a:cs typeface="Arial" charset="0"/>
              </a:rPr>
              <a:t>Extraction des sujets de façon </a:t>
            </a:r>
            <a:r>
              <a:rPr lang="fr-FR" b="1">
                <a:latin typeface="Arial" charset="0"/>
                <a:ea typeface="Arial" charset="0"/>
                <a:cs typeface="Arial" charset="0"/>
              </a:rPr>
              <a:t>non-supervisée </a:t>
            </a:r>
          </a:p>
          <a:p>
            <a:pPr marL="285750" indent="-285750">
              <a:buFont typeface="Arial" charset="0"/>
              <a:buChar char="•"/>
            </a:pPr>
            <a:r>
              <a:rPr lang="fr-FR">
                <a:latin typeface="Arial" charset="0"/>
                <a:ea typeface="Arial" charset="0"/>
                <a:cs typeface="Arial" charset="0"/>
              </a:rPr>
              <a:t>Ce n’est pas de la classification de document</a:t>
            </a:r>
          </a:p>
          <a:p>
            <a:pPr marL="285750" indent="-285750">
              <a:buFont typeface="Arial" charset="0"/>
              <a:buChar char="•"/>
            </a:pPr>
            <a:r>
              <a:rPr lang="fr-FR">
                <a:latin typeface="Arial" charset="0"/>
                <a:ea typeface="Arial" charset="0"/>
                <a:cs typeface="Arial" charset="0"/>
              </a:rPr>
              <a:t>Aucun a priori sur le contenu des documents</a:t>
            </a:r>
          </a:p>
          <a:p>
            <a:pPr marL="285750" indent="-285750">
              <a:buFont typeface="Symbol" charset="2"/>
              <a:buChar char="Þ"/>
            </a:pPr>
            <a:endParaRPr lang="fr-FR">
              <a:latin typeface="Arial" charset="0"/>
              <a:ea typeface="Arial" charset="0"/>
              <a:cs typeface="Arial" charset="0"/>
            </a:endParaRPr>
          </a:p>
          <a:p>
            <a:endParaRPr lang="fr-FR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Symbol" charset="2"/>
              <a:buChar char="Þ"/>
            </a:pPr>
            <a:r>
              <a:rPr lang="fr-FR">
                <a:latin typeface="Arial" charset="0"/>
                <a:ea typeface="Arial" charset="0"/>
                <a:cs typeface="Arial" charset="0"/>
              </a:rPr>
              <a:t>Croisement avec des </a:t>
            </a:r>
            <a:r>
              <a:rPr lang="fr-FR" b="1">
                <a:latin typeface="Arial" charset="0"/>
                <a:ea typeface="Arial" charset="0"/>
                <a:cs typeface="Arial" charset="0"/>
              </a:rPr>
              <a:t>variables externes</a:t>
            </a:r>
          </a:p>
          <a:p>
            <a:pPr marL="742950" lvl="1" indent="-285750">
              <a:buFont typeface="Symbol" charset="2"/>
              <a:buChar char="Þ"/>
            </a:pPr>
            <a:r>
              <a:rPr lang="fr-FR">
                <a:latin typeface="Arial" charset="0"/>
                <a:ea typeface="Arial" charset="0"/>
                <a:cs typeface="Arial" charset="0"/>
              </a:rPr>
              <a:t>Evolution dans le temps</a:t>
            </a:r>
          </a:p>
          <a:p>
            <a:pPr marL="742950" lvl="1" indent="-285750">
              <a:buFont typeface="Symbol" charset="2"/>
              <a:buChar char="Þ"/>
            </a:pPr>
            <a:r>
              <a:rPr lang="fr-FR">
                <a:latin typeface="Arial" charset="0"/>
                <a:ea typeface="Arial" charset="0"/>
                <a:cs typeface="Arial" charset="0"/>
              </a:rPr>
              <a:t>Auteur ou Locuteur, parti politique, age du capitaine, info demographique,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5627" y="103134"/>
            <a:ext cx="7306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Qu’est ce que le Topic Modeling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66" y="1430250"/>
            <a:ext cx="27686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375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63329" y="1538198"/>
            <a:ext cx="1225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>
                <a:latin typeface="Arial Black" charset="0"/>
                <a:ea typeface="Arial Black" charset="0"/>
                <a:cs typeface="Arial Black" charset="0"/>
              </a:rPr>
              <a:t>Etape 2: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1625" y="514985"/>
            <a:ext cx="11521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Pipeline pour FB-GET: bag of words, lemma, tokens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63329" y="2118732"/>
            <a:ext cx="7349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Plus facile de travailler sur des paragraphes long que sur des phrases courtes</a:t>
            </a:r>
          </a:p>
          <a:p>
            <a:r>
              <a:rPr lang="fr-FR"/>
              <a:t>=&gt; </a:t>
            </a:r>
            <a:r>
              <a:rPr lang="fr-FR" b="1"/>
              <a:t>Je groupe tous les commentaires par post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63329" y="3100039"/>
            <a:ext cx="814652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/>
              <a:t>Enlever la ponctuation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Transformer les mots en lemma (et tokeniser en meme temps)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Enlever les stopwords (liste étendue)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Enlever les mots qui ne sont pas de l’anglais (drastique mais la aussi liste etendue)</a:t>
            </a:r>
          </a:p>
          <a:p>
            <a:endParaRPr lang="fr-FR"/>
          </a:p>
          <a:p>
            <a:r>
              <a:rPr lang="fr-FR"/>
              <a:t>Si besoin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Bigrams et skipgrams 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Limiter au verbes, noms et adjectifs</a:t>
            </a:r>
          </a:p>
          <a:p>
            <a:endParaRPr lang="fr-FR"/>
          </a:p>
          <a:p>
            <a:r>
              <a:rPr lang="fr-FR"/>
              <a:t>On obtient une liste de mots par post assez propre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6918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63329" y="748721"/>
            <a:ext cx="1225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>
                <a:latin typeface="Arial Black" charset="0"/>
                <a:ea typeface="Arial Black" charset="0"/>
                <a:cs typeface="Arial Black" charset="0"/>
              </a:rPr>
              <a:t>Etape 3: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2526" y="102390"/>
            <a:ext cx="12137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Pipeline pour FB-GET: feature engineering et sentence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63329" y="1185735"/>
            <a:ext cx="7268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On a maintenant une liste de tokens par post </a:t>
            </a:r>
          </a:p>
          <a:p>
            <a:r>
              <a:rPr lang="fr-FR"/>
              <a:t>STM attends des phrases</a:t>
            </a:r>
          </a:p>
          <a:p>
            <a:r>
              <a:rPr lang="fr-FR"/>
              <a:t>=&gt; </a:t>
            </a:r>
            <a:r>
              <a:rPr lang="fr-FR" i="1"/>
              <a:t>' '.join(tokens)</a:t>
            </a:r>
            <a:r>
              <a:rPr lang="fr-FR"/>
              <a:t>  pour retrouver une phrase que l’on puissse donner a STM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63329" y="2176747"/>
            <a:ext cx="98954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b="1"/>
              <a:t>Feature extraction</a:t>
            </a:r>
            <a:r>
              <a:rPr lang="fr-FR"/>
              <a:t>, variable externes: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/>
              <a:t>Popularité du post</a:t>
            </a:r>
            <a:r>
              <a:rPr lang="fr-FR"/>
              <a:t>: nombre de share, reaction, commentaires =&gt; klout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/>
              <a:t>Duree de vie du post</a:t>
            </a:r>
            <a:r>
              <a:rPr lang="fr-FR"/>
              <a:t>: nombre de jours entre premier et dernier commentaire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/>
              <a:t>Volume du post</a:t>
            </a:r>
            <a:r>
              <a:rPr lang="fr-FR"/>
              <a:t>: nombre de tokens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/>
              <a:t>Themes</a:t>
            </a:r>
            <a:r>
              <a:rPr lang="fr-FR"/>
              <a:t>: grouper les entités par theme (america, Islam, Mexico, Europe, Clinton, Left wing media, </a:t>
            </a:r>
            <a:r>
              <a:rPr lang="is-IS"/>
              <a:t>…</a:t>
            </a:r>
            <a:r>
              <a:rPr lang="fr-FR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63329" y="3927939"/>
            <a:ext cx="905632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Les scripts python associés à ce workflow sont: 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Dictionnaire de conversions des abbreviations, groupement par thème, regex et argot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>
                <a:hlinkClick r:id="rId2"/>
              </a:rPr>
              <a:t>https://github.com/alexperrier/upem-topic-modeling/blob/master/py/invariants.py</a:t>
            </a:r>
            <a:r>
              <a:rPr lang="fr-FR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Tagging des commentaires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>
                <a:hlinkClick r:id="rId3"/>
              </a:rPr>
              <a:t>https://github.com/alexperrier/upem-topic-modeling/blob/master/py/tag_entities.py</a:t>
            </a:r>
            <a:r>
              <a:rPr lang="fr-FR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Nettoyage, lemmatization et tokenization du corpus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/>
              <a:t>https://github.com/alexperrier/upem-topic-modeling/blob/master/py/stm_prepare.py</a:t>
            </a:r>
          </a:p>
          <a:p>
            <a:pPr marL="285750" indent="-285750">
              <a:buFont typeface="Arial" charset="0"/>
              <a:buChar char="•"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47749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9256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Pipeline pour FB-GET: Themes vs Topics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4457" y="1550020"/>
            <a:ext cx="108201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/>
              <a:t>Themes transversaux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/>
              <a:t>NER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/>
              <a:t>Filtrage manuel des noms de personnes et d’entités</a:t>
            </a:r>
          </a:p>
          <a:p>
            <a:pPr marL="800100" lvl="1" indent="-342900">
              <a:buFont typeface="+mj-lt"/>
              <a:buAutoNum type="arabicPeriod"/>
            </a:pPr>
            <a:r>
              <a:rPr lang="fr-FR"/>
              <a:t>Definition de thèmes comme groupement de mots clés: </a:t>
            </a:r>
          </a:p>
          <a:p>
            <a:pPr marL="1257300" lvl="2" indent="-342900">
              <a:buFont typeface="Arial" charset="0"/>
              <a:buChar char="•"/>
            </a:pPr>
            <a:r>
              <a:rPr lang="fr-FR"/>
              <a:t>Trump, Clinton, Obama, Racism, main stream media, Islam, Judaism, France, europe, brexit, </a:t>
            </a:r>
            <a:r>
              <a:rPr lang="is-IS"/>
              <a:t>….</a:t>
            </a:r>
            <a:endParaRPr lang="fr-FR"/>
          </a:p>
          <a:p>
            <a:pPr marL="800100" lvl="1" indent="-342900">
              <a:buFont typeface="+mj-lt"/>
              <a:buAutoNum type="arabicPeriod"/>
            </a:pPr>
            <a:r>
              <a:rPr lang="fr-FR"/>
              <a:t>Grouper les entités par thème:</a:t>
            </a:r>
          </a:p>
          <a:p>
            <a:pPr lvl="2"/>
            <a:r>
              <a:rPr lang="fr-FR"/>
              <a:t>'Brexit'        :['Brexit', 'Nigel Farage', 'Nigel Farrage', 'Farage', 'Farrage','Brexpats','UKIP'],</a:t>
            </a:r>
          </a:p>
          <a:p>
            <a:pPr lvl="2"/>
            <a:r>
              <a:rPr lang="fr-FR"/>
              <a:t>'left_orgs'     :['ADL','ACLU','Panned Parenthood','Clinton Foundation','LGBT','LGBTQ'],</a:t>
            </a:r>
          </a:p>
          <a:p>
            <a:pPr marL="342900" indent="-342900">
              <a:buFont typeface="+mj-lt"/>
              <a:buAutoNum type="arabicPeriod"/>
            </a:pPr>
            <a:r>
              <a:rPr lang="fr-FR"/>
              <a:t>Tagger chaque commentaire avec les thèmes identifiés</a:t>
            </a:r>
          </a:p>
          <a:p>
            <a:endParaRPr lang="fr-FR"/>
          </a:p>
          <a:p>
            <a:r>
              <a:rPr lang="fr-FR"/>
              <a:t>On obtient une matrice </a:t>
            </a:r>
            <a:r>
              <a:rPr lang="fr-FR" i="1"/>
              <a:t>commentaires</a:t>
            </a:r>
            <a:r>
              <a:rPr lang="fr-FR"/>
              <a:t> x </a:t>
            </a:r>
            <a:r>
              <a:rPr lang="fr-FR" i="1"/>
              <a:t>themes</a:t>
            </a:r>
          </a:p>
          <a:p>
            <a:endParaRPr lang="fr-FR"/>
          </a:p>
          <a:p>
            <a:r>
              <a:rPr lang="fr-FR"/>
              <a:t>Question sous jacente: est-ce que les topics varient en fonction d’un thème donné?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Quels sont les topics quand Hillary, Brexit, Islam, </a:t>
            </a:r>
            <a:r>
              <a:rPr lang="is-IS"/>
              <a:t>…</a:t>
            </a:r>
            <a:r>
              <a:rPr lang="fr-FR"/>
              <a:t> sont mentionnés</a:t>
            </a:r>
          </a:p>
        </p:txBody>
      </p:sp>
    </p:spTree>
    <p:extLst>
      <p:ext uri="{BB962C8B-B14F-4D97-AF65-F5344CB8AC3E}">
        <p14:creationId xmlns:p14="http://schemas.microsoft.com/office/powerpoint/2010/main" val="41890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46730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Ce que l’on obtient </a:t>
            </a:r>
          </a:p>
          <a:p>
            <a:r>
              <a:rPr lang="en-US" sz="3600" b="1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en sortie du pipeline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696" y="0"/>
            <a:ext cx="6149304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0811" y="2118733"/>
            <a:ext cx="47082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/>
              <a:t>Pid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Tags par theme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Klout, days, log_klout, log_days, token_count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Sent_tokens</a:t>
            </a:r>
          </a:p>
          <a:p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255777" y="4137103"/>
            <a:ext cx="288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/>
              <a:t>Log_days = int(log(days + 1))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5777" y="4678145"/>
            <a:ext cx="54432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Prendre le log des variables externes permet de réduire </a:t>
            </a:r>
          </a:p>
          <a:p>
            <a:r>
              <a:rPr lang="fr-FR"/>
              <a:t>le nombre de valeurs prise par chaque variable </a:t>
            </a:r>
          </a:p>
          <a:p>
            <a:r>
              <a:rPr lang="fr-FR"/>
              <a:t>et ainsi de rendre plus rapide chaque itération</a:t>
            </a:r>
          </a:p>
        </p:txBody>
      </p:sp>
    </p:spTree>
    <p:extLst>
      <p:ext uri="{BB962C8B-B14F-4D97-AF65-F5344CB8AC3E}">
        <p14:creationId xmlns:p14="http://schemas.microsoft.com/office/powerpoint/2010/main" val="1688000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46730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Ce que l’on obtient </a:t>
            </a:r>
          </a:p>
          <a:p>
            <a:r>
              <a:rPr lang="en-US" sz="3600" b="1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en sortie du pipeline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072" y="2654981"/>
            <a:ext cx="10058400" cy="30046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38146" y="2062976"/>
            <a:ext cx="3532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Liste des tokens aggregés en phrase</a:t>
            </a:r>
          </a:p>
        </p:txBody>
      </p:sp>
    </p:spTree>
    <p:extLst>
      <p:ext uri="{BB962C8B-B14F-4D97-AF65-F5344CB8AC3E}">
        <p14:creationId xmlns:p14="http://schemas.microsoft.com/office/powerpoint/2010/main" val="2570312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4724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Retour dans Rstudio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16927" y="1694985"/>
            <a:ext cx="805701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b="1"/>
              <a:t>Fichier</a:t>
            </a:r>
            <a:r>
              <a:rPr lang="fr-FR"/>
              <a:t>: fbget_stm_ready_full_01.csv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Fichier plus petit si probleme de mémoire: fbget_stm_ready_sample_01.csv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Entre 100 et 900 tokens par post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/>
              <a:t>Features</a:t>
            </a:r>
            <a:r>
              <a:rPr lang="fr-FR"/>
              <a:t>: themes, date debut et fin, days, reactions, shares, commentaires, klout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/>
              <a:t>Textes</a:t>
            </a:r>
            <a:r>
              <a:rPr lang="fr-FR"/>
              <a:t>: original </a:t>
            </a:r>
            <a:r>
              <a:rPr lang="fr-FR" i="1"/>
              <a:t>message</a:t>
            </a:r>
            <a:r>
              <a:rPr lang="fr-FR"/>
              <a:t>, </a:t>
            </a:r>
            <a:r>
              <a:rPr lang="fr-FR" i="1"/>
              <a:t>sent_tokens</a:t>
            </a:r>
            <a:r>
              <a:rPr lang="fr-FR"/>
              <a:t>, display_message (pour la visualisation)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Sans </a:t>
            </a:r>
            <a:r>
              <a:rPr lang="fr-FR" b="1"/>
              <a:t>pre-processing</a:t>
            </a:r>
            <a:r>
              <a:rPr lang="fr-FR"/>
              <a:t>: FALSE dans textProcessor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Filtrer par theme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pPr marL="285750" indent="-285750">
              <a:buFont typeface="Arial" charset="0"/>
              <a:buChar char="•"/>
            </a:pPr>
            <a:r>
              <a:rPr lang="fr-FR"/>
              <a:t>Gridsearch donne: 20 a 26 pour semantic coherence et &gt; 55 pour exclusivité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K=0: donne 53 topics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On choisit 25 topics</a:t>
            </a:r>
          </a:p>
          <a:p>
            <a:endParaRPr lang="fr-FR"/>
          </a:p>
          <a:p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48309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267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En francais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50380" y="1639229"/>
            <a:ext cx="435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Beaucoup moins de choix dans les librairies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50741" y="2453268"/>
            <a:ext cx="958980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Lemmatizer: 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Lemmatiser est encore plus important qu’en anglais à cause entre autres des conjugaisons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FrenchLefffLemmatizer </a:t>
            </a:r>
            <a:r>
              <a:rPr lang="fr-FR">
                <a:hlinkClick r:id="rId2"/>
              </a:rPr>
              <a:t>https://github.com/ClaudeCoulombe/FrenchLefffLemmatizer</a:t>
            </a:r>
            <a:r>
              <a:rPr lang="fr-FR"/>
              <a:t> </a:t>
            </a:r>
          </a:p>
          <a:p>
            <a:endParaRPr lang="fr-FR"/>
          </a:p>
          <a:p>
            <a:r>
              <a:rPr lang="fr-FR"/>
              <a:t>POS: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Spacy a un nouveau modèle en français </a:t>
            </a:r>
            <a:r>
              <a:rPr lang="fr-FR">
                <a:hlinkClick r:id="rId3"/>
              </a:rPr>
              <a:t>https://github.com/explosion/spaCy/releases/tag/v1.8.2</a:t>
            </a:r>
            <a:r>
              <a:rPr lang="fr-FR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Pattern , polyglot sont aussi des libraries python intéressantes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8396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33600" y="1565581"/>
            <a:ext cx="8783444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z="1200"/>
              <a:t>STM: </a:t>
            </a:r>
            <a:r>
              <a:rPr lang="fr-FR" sz="1200">
                <a:hlinkClick r:id="rId2"/>
              </a:rPr>
              <a:t>www.structuraltopicmodel.com</a:t>
            </a:r>
            <a:r>
              <a:rPr lang="fr-FR" sz="1200"/>
              <a:t> , </a:t>
            </a:r>
            <a:r>
              <a:rPr lang="fr-FR" sz="1200">
                <a:hlinkClick r:id="rId3"/>
              </a:rPr>
              <a:t>http://www.margaretroberts.net/about/research/</a:t>
            </a:r>
            <a:r>
              <a:rPr lang="fr-FR" sz="120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fr-FR" sz="1200">
                <a:hlinkClick r:id="rId4"/>
              </a:rPr>
              <a:t>Followers sur twitter</a:t>
            </a:r>
            <a:r>
              <a:rPr lang="fr-FR" sz="1200"/>
              <a:t> (gensim, LDA, LSA, python) </a:t>
            </a:r>
          </a:p>
          <a:p>
            <a:pPr marL="285750" indent="-285750">
              <a:buFont typeface="Arial" charset="0"/>
              <a:buChar char="•"/>
            </a:pPr>
            <a:r>
              <a:rPr lang="fr-FR" sz="1200">
                <a:hlinkClick r:id="rId5"/>
              </a:rPr>
              <a:t>Debats presidentiels américains</a:t>
            </a:r>
            <a:r>
              <a:rPr lang="fr-FR" sz="1200"/>
              <a:t> (stm, LDA, R)</a:t>
            </a:r>
          </a:p>
          <a:p>
            <a:pPr marL="285750" indent="-285750">
              <a:buFont typeface="Arial" charset="0"/>
              <a:buChar char="•"/>
            </a:pPr>
            <a:endParaRPr lang="fr-FR" sz="1200"/>
          </a:p>
          <a:p>
            <a:pPr marL="285750" indent="-285750">
              <a:buFont typeface="Arial" charset="0"/>
              <a:buChar char="•"/>
            </a:pPr>
            <a:r>
              <a:rPr lang="fr-FR" sz="1200"/>
              <a:t>Tutorial sur Topic Modeling: </a:t>
            </a:r>
            <a:r>
              <a:rPr lang="fr-FR" sz="1200">
                <a:hlinkClick r:id="rId6"/>
              </a:rPr>
              <a:t>https://github.com/alexperrier/memewar/blob/master/docs/ldatutorial-workshop.pdf</a:t>
            </a:r>
            <a:r>
              <a:rPr lang="fr-FR" sz="120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fr-FR" sz="1200"/>
              <a:t>Topic modeling made just simple enough </a:t>
            </a:r>
            <a:r>
              <a:rPr lang="fr-FR" sz="1200">
                <a:hlinkClick r:id="rId7"/>
              </a:rPr>
              <a:t>https://tedunderwood.com/2012/04/07/topic-modeling-made-just-simple-enough/</a:t>
            </a:r>
            <a:endParaRPr lang="fr-FR" sz="1200"/>
          </a:p>
          <a:p>
            <a:pPr marL="285750" indent="-285750">
              <a:buFont typeface="Arial" charset="0"/>
              <a:buChar char="•"/>
            </a:pPr>
            <a:r>
              <a:rPr lang="fr-FR" sz="1200"/>
              <a:t>A Review of Topic Modeling Projects </a:t>
            </a:r>
            <a:r>
              <a:rPr lang="fr-FR" sz="1200">
                <a:hlinkClick r:id="rId8"/>
              </a:rPr>
              <a:t>https://medium.com/@neala/a-review-of-topic-modeling-projects-941922a1216c</a:t>
            </a:r>
            <a:endParaRPr lang="fr-FR" sz="1200"/>
          </a:p>
          <a:p>
            <a:pPr marL="285750" indent="-285750">
              <a:buFont typeface="Arial" charset="0"/>
              <a:buChar char="•"/>
            </a:pPr>
            <a:r>
              <a:rPr lang="fr-FR" sz="1200"/>
              <a:t>What can topic models of PMLA teach us about the history of literary scholarship? </a:t>
            </a:r>
            <a:r>
              <a:rPr lang="fr-FR" sz="1200">
                <a:hlinkClick r:id="rId9"/>
              </a:rPr>
              <a:t>https://tedunderwood.com/category/methodology/topic-modeling/bayesian-topic-modeling/</a:t>
            </a:r>
            <a:endParaRPr lang="fr-FR" sz="1200"/>
          </a:p>
          <a:p>
            <a:pPr marL="285750" indent="-285750">
              <a:buFont typeface="Arial" charset="0"/>
              <a:buChar char="•"/>
            </a:pPr>
            <a:r>
              <a:rPr lang="fr-FR" sz="1200"/>
              <a:t>Topic Modeling in the Humanities: An Overview </a:t>
            </a:r>
            <a:r>
              <a:rPr lang="fr-FR" sz="1200">
                <a:hlinkClick r:id="rId10"/>
              </a:rPr>
              <a:t>http://mith.umd.edu/topic-modeling-in-the-humanities-an-overview/</a:t>
            </a:r>
            <a:endParaRPr lang="fr-FR" sz="1200"/>
          </a:p>
          <a:p>
            <a:pPr marL="285750" indent="-285750">
              <a:buFont typeface="Arial" charset="0"/>
              <a:buChar char="•"/>
            </a:pPr>
            <a:r>
              <a:rPr lang="fr-FR" sz="1200"/>
              <a:t>Topic Modeling  for Humanists: A Guided Tour </a:t>
            </a:r>
            <a:r>
              <a:rPr lang="fr-FR" sz="1200">
                <a:hlinkClick r:id="rId11"/>
              </a:rPr>
              <a:t>http://www.scottbot.net/HIAL/index.html@p=19113.html</a:t>
            </a:r>
            <a:endParaRPr lang="fr-FR" sz="1200"/>
          </a:p>
          <a:p>
            <a:pPr marL="285750" indent="-285750">
              <a:buFont typeface="Arial" charset="0"/>
              <a:buChar char="•"/>
            </a:pPr>
            <a:r>
              <a:rPr lang="fr-FR" sz="1200"/>
              <a:t>APPLYING DATA SCIENCE TO THE SUPREME COURT: TOPIC MODELING OVER TIME WITH NMF (AND A D3.JS BONUS) </a:t>
            </a:r>
            <a:r>
              <a:rPr lang="fr-FR" sz="1200">
                <a:hlinkClick r:id="rId12"/>
              </a:rPr>
              <a:t>http://www.emilyinamillion.me/blog/2016/7/13/visualizing-supreme-court-topics-over-time</a:t>
            </a:r>
            <a:endParaRPr lang="fr-FR" sz="1200"/>
          </a:p>
          <a:p>
            <a:pPr marL="285750" indent="-285750">
              <a:buFont typeface="Arial" charset="0"/>
              <a:buChar char="•"/>
            </a:pPr>
            <a:r>
              <a:rPr lang="fr-FR" sz="1200">
                <a:hlinkClick r:id="rId13"/>
              </a:rPr>
              <a:t>http://scholar.princeton.edu/sites/default/files/bstewart/files/stm.pdf</a:t>
            </a:r>
            <a:endParaRPr lang="fr-FR" sz="1200"/>
          </a:p>
          <a:p>
            <a:pPr marL="285750" indent="-285750">
              <a:buFont typeface="Arial" charset="0"/>
              <a:buChar char="•"/>
            </a:pPr>
            <a:r>
              <a:rPr lang="fr-FR" sz="1200"/>
              <a:t>A model of text for experimentation in the socialsciences</a:t>
            </a:r>
          </a:p>
          <a:p>
            <a:pPr marL="285750" indent="-285750">
              <a:buFont typeface="Arial" charset="0"/>
              <a:buChar char="•"/>
            </a:pPr>
            <a:r>
              <a:rPr lang="fr-FR" sz="1200"/>
              <a:t>“On Estimation and Selection for Topic Models.” In Proceedings of the15th International Conference on Artificial Intelligence and Statistics. </a:t>
            </a:r>
            <a:r>
              <a:rPr lang="fr-FR" sz="1200">
                <a:hlinkClick r:id="rId14"/>
              </a:rPr>
              <a:t>http://proceedings.mlr.press/v22/taddy12/taddy12.pdf</a:t>
            </a:r>
            <a:endParaRPr lang="fr-FR" sz="1200"/>
          </a:p>
          <a:p>
            <a:pPr marL="285750" indent="-285750">
              <a:buFont typeface="Arial" charset="0"/>
              <a:buChar char="•"/>
            </a:pPr>
            <a:r>
              <a:rPr lang="fr-FR" sz="1200"/>
              <a:t>“Structural Topic Models for Open-Ended Survey Responses.” AmericanJournal of Political Science, 58(4), 1064–1082.Roberts ME, Stewart BM, Airoldi E (2016b). </a:t>
            </a:r>
          </a:p>
          <a:p>
            <a:pPr marL="285750" indent="-285750">
              <a:buFont typeface="Arial" charset="0"/>
              <a:buChar char="•"/>
            </a:pPr>
            <a:r>
              <a:rPr lang="fr-FR" sz="1200"/>
              <a:t>“A model of text for experimentation in thesocial sciences.” Journal of the American Statistical Association, 111(515), 988–1003.Roberts ME, Stewart BM, Tingley D, Airoldi EM (2013). </a:t>
            </a:r>
          </a:p>
          <a:p>
            <a:pPr marL="285750" indent="-285750">
              <a:buFont typeface="Arial" charset="0"/>
              <a:buChar char="•"/>
            </a:pPr>
            <a:r>
              <a:rPr lang="fr-FR" sz="1200"/>
              <a:t>“The Structural Topic Model andApplied Social Science.” Advances in Neural Information Processing Systems Workshop onTopic Models: Computation, Application, and Evaluation.</a:t>
            </a:r>
          </a:p>
          <a:p>
            <a:pPr marL="285750" indent="-285750">
              <a:buFont typeface="Arial" charset="0"/>
              <a:buChar char="•"/>
            </a:pPr>
            <a:r>
              <a:rPr lang="fr-FR" sz="1200"/>
              <a:t>LDA par Blei </a:t>
            </a:r>
            <a:r>
              <a:rPr lang="fr-FR" sz="1200">
                <a:hlinkClick r:id="rId15"/>
              </a:rPr>
              <a:t>http://www.jmlr.org/papers/volume3/blei03a/blei03a.pdf</a:t>
            </a:r>
            <a:endParaRPr lang="fr-FR" sz="1200"/>
          </a:p>
          <a:p>
            <a:pPr marL="285750" indent="-285750">
              <a:buFont typeface="Arial" charset="0"/>
              <a:buChar char="•"/>
            </a:pPr>
            <a:r>
              <a:rPr lang="fr-FR" sz="1200"/>
              <a:t>Video Topic Models par Blei: </a:t>
            </a:r>
            <a:r>
              <a:rPr lang="fr-FR" sz="1200">
                <a:hlinkClick r:id="rId16"/>
              </a:rPr>
              <a:t>https://www.youtube.com/watch?v=DDq3OVp9dNA</a:t>
            </a:r>
            <a:r>
              <a:rPr lang="fr-FR" sz="120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1625" y="514985"/>
            <a:ext cx="267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173880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25" y="514985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Conclusion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800" y="1683834"/>
            <a:ext cx="94393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is-IS"/>
              <a:t>Peu de chance que le topic modeling marche du premier coup. Il faut s’immerger dans le corpus.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Le pipeline de nettoyage est l’étape qui prends le plus de temps 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Mais c’est l’étape incontournable pour obtenir des résultats interpretables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Le nettoyage dépend totallement du corpus initial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/>
              <a:t>Sur les articles tech: peu de travail, bons résultats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/>
              <a:t>Sur le forum FB, le nettoyage est incontournable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8800" y="3523785"/>
            <a:ext cx="78531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Ce que j’ai apris sur le corpus FB: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Bien s’approprier le contenu: connaitre le texte et le vocabulaire, NER, argot, </a:t>
            </a:r>
            <a:r>
              <a:rPr lang="is-IS"/>
              <a:t>…</a:t>
            </a:r>
          </a:p>
          <a:p>
            <a:pPr marL="285750" indent="-285750">
              <a:buFont typeface="Arial" charset="0"/>
              <a:buChar char="•"/>
            </a:pPr>
            <a:r>
              <a:rPr lang="is-IS"/>
              <a:t>Ne pas hésiter à réduire le corpus drastiquement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Il n’y a pas de paramètre optimal pour obtenir tous les topics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95346" y="5196468"/>
            <a:ext cx="75742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Code, data et slides sur </a:t>
            </a:r>
            <a:r>
              <a:rPr lang="fr-FR">
                <a:hlinkClick r:id="rId2"/>
              </a:rPr>
              <a:t>https://github.com/alexperrier/upem-topic-modeling/</a:t>
            </a:r>
            <a:r>
              <a:rPr lang="fr-FR"/>
              <a:t> </a:t>
            </a:r>
          </a:p>
          <a:p>
            <a:r>
              <a:rPr lang="fr-FR"/>
              <a:t>Twitter: </a:t>
            </a:r>
            <a:r>
              <a:rPr lang="fr-FR">
                <a:hlinkClick r:id="rId3"/>
              </a:rPr>
              <a:t>@alexip</a:t>
            </a:r>
            <a:endParaRPr lang="fr-FR"/>
          </a:p>
          <a:p>
            <a:r>
              <a:rPr lang="fr-FR">
                <a:hlinkClick r:id="rId4"/>
              </a:rPr>
              <a:t>alexis.perrier@gmail.com</a:t>
            </a:r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0906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66852" y="749465"/>
            <a:ext cx="978582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>
                <a:hlinkClick r:id="rId2"/>
              </a:rPr>
              <a:t>Followers sur twitter</a:t>
            </a:r>
            <a:r>
              <a:rPr lang="fr-FR"/>
              <a:t> (gensim, LDA, LSA, python) </a:t>
            </a:r>
          </a:p>
          <a:p>
            <a:pPr marL="285750" indent="-285750">
              <a:buFont typeface="Arial" charset="0"/>
              <a:buChar char="•"/>
            </a:pPr>
            <a:r>
              <a:rPr lang="fr-FR">
                <a:hlinkClick r:id="rId3"/>
              </a:rPr>
              <a:t>Debats présidentiels américains</a:t>
            </a:r>
            <a:r>
              <a:rPr lang="fr-FR"/>
              <a:t> (stm, LDA, R)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Analyse des notes en milieu hospitalier pour prédire </a:t>
            </a:r>
            <a:r>
              <a:rPr lang="fr-FR" i="1"/>
              <a:t>patient satisfaction</a:t>
            </a:r>
            <a:r>
              <a:rPr lang="fr-FR"/>
              <a:t> et identifier les problemes </a:t>
            </a:r>
          </a:p>
          <a:p>
            <a:pPr marL="285750" indent="-285750">
              <a:buFont typeface="Arial" charset="0"/>
              <a:buChar char="•"/>
            </a:pPr>
            <a:endParaRPr lang="fr-FR"/>
          </a:p>
          <a:p>
            <a:r>
              <a:rPr lang="fr-FR"/>
              <a:t>Autres travaux: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Gazette de Pensylvanie </a:t>
            </a:r>
            <a:r>
              <a:rPr lang="fr-FR">
                <a:hlinkClick r:id="rId4"/>
              </a:rPr>
              <a:t>http://www.common-place-archives.org/vol-06/no-02/tales/</a:t>
            </a:r>
            <a:r>
              <a:rPr lang="fr-FR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3,346 works of </a:t>
            </a:r>
            <a:r>
              <a:rPr lang="fr-FR">
                <a:hlinkClick r:id="rId5"/>
              </a:rPr>
              <a:t>19th-century British, Irish, and American fiction</a:t>
            </a:r>
            <a:r>
              <a:rPr lang="fr-FR"/>
              <a:t> evolution dans le temps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Analyse graph / réseau des </a:t>
            </a:r>
            <a:r>
              <a:rPr lang="fr-FR">
                <a:hlinkClick r:id="rId6"/>
              </a:rPr>
              <a:t>topics dans Proust</a:t>
            </a:r>
            <a:r>
              <a:rPr lang="fr-FR"/>
              <a:t> (Stanford, Mallet, Java)</a:t>
            </a:r>
          </a:p>
          <a:p>
            <a:pPr marL="285750" indent="-285750">
              <a:buFont typeface="Arial" charset="0"/>
              <a:buChar char="•"/>
            </a:pPr>
            <a:r>
              <a:rPr lang="fr-FR">
                <a:hlinkClick r:id="rId7"/>
              </a:rPr>
              <a:t>Structural Topic Models for Open-Ended Survey Responses</a:t>
            </a:r>
            <a:r>
              <a:rPr lang="fr-FR"/>
              <a:t> (Molly Roberts, STM)</a:t>
            </a:r>
          </a:p>
          <a:p>
            <a:pPr marL="285750" indent="-285750">
              <a:buFont typeface="Arial" charset="0"/>
              <a:buChar char="•"/>
            </a:pPr>
            <a:r>
              <a:rPr lang="fr-FR"/>
              <a:t>Topic modeling of </a:t>
            </a:r>
            <a:r>
              <a:rPr lang="fr-FR">
                <a:hlinkClick r:id="rId8"/>
              </a:rPr>
              <a:t>French crime fiction novels</a:t>
            </a:r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405627" y="103134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Exemples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57" y="3843630"/>
            <a:ext cx="2521415" cy="28761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988" y="3661955"/>
            <a:ext cx="3726676" cy="30577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534" y="3843629"/>
            <a:ext cx="3347195" cy="287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8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Approche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93178" y="1382751"/>
            <a:ext cx="8753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>
                <a:latin typeface="Arial" charset="0"/>
                <a:ea typeface="Arial" charset="0"/>
                <a:cs typeface="Arial" charset="0"/>
              </a:rPr>
              <a:t>Construction et définition du Corpus</a:t>
            </a:r>
          </a:p>
          <a:p>
            <a:pPr marL="342900" indent="-342900">
              <a:buAutoNum type="arabicPeriod"/>
            </a:pPr>
            <a:r>
              <a:rPr lang="fr-FR">
                <a:latin typeface="Arial" charset="0"/>
                <a:ea typeface="Arial" charset="0"/>
                <a:cs typeface="Arial" charset="0"/>
              </a:rPr>
              <a:t>Définir l’unité d’analyse: tweet, commentaire, paragraphe, article, blog, livre, ...</a:t>
            </a:r>
          </a:p>
          <a:p>
            <a:pPr marL="342900" indent="-342900">
              <a:buAutoNum type="arabicPeriod"/>
            </a:pPr>
            <a:r>
              <a:rPr lang="fr-FR">
                <a:latin typeface="Arial" charset="0"/>
                <a:ea typeface="Arial" charset="0"/>
                <a:cs typeface="Arial" charset="0"/>
              </a:rPr>
              <a:t>Technique utilisée: LSA, LDA, pLSA, HDL</a:t>
            </a:r>
          </a:p>
          <a:p>
            <a:pPr marL="342900" indent="-342900">
              <a:buAutoNum type="arabicPeriod"/>
            </a:pPr>
            <a:r>
              <a:rPr lang="fr-FR">
                <a:latin typeface="Arial" charset="0"/>
                <a:ea typeface="Arial" charset="0"/>
                <a:cs typeface="Arial" charset="0"/>
              </a:rPr>
              <a:t>Variable externes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193179" y="3216366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lang="fr-FR">
                <a:latin typeface="Arial" charset="0"/>
                <a:ea typeface="Arial" charset="0"/>
                <a:cs typeface="Arial" charset="0"/>
              </a:rPr>
              <a:t>Pre-processing: </a:t>
            </a:r>
          </a:p>
          <a:p>
            <a:pPr marL="800100" lvl="1" indent="-342900">
              <a:buAutoNum type="arabicPeriod"/>
            </a:pPr>
            <a:r>
              <a:rPr lang="fr-FR">
                <a:latin typeface="Arial" charset="0"/>
                <a:ea typeface="Arial" charset="0"/>
                <a:cs typeface="Arial" charset="0"/>
              </a:rPr>
              <a:t>Enlever le bruit, garbage-in garbage-out</a:t>
            </a:r>
          </a:p>
          <a:p>
            <a:pPr marL="800100" lvl="1" indent="-342900">
              <a:buAutoNum type="arabicPeriod"/>
            </a:pPr>
            <a:r>
              <a:rPr lang="fr-FR">
                <a:latin typeface="Arial" charset="0"/>
                <a:ea typeface="Arial" charset="0"/>
                <a:cs typeface="Arial" charset="0"/>
              </a:rPr>
              <a:t>Adapter, transformer le contenu</a:t>
            </a:r>
          </a:p>
          <a:p>
            <a:pPr marL="342900" indent="-342900">
              <a:buAutoNum type="arabicPeriod"/>
            </a:pPr>
            <a:r>
              <a:rPr lang="fr-FR">
                <a:latin typeface="Arial" charset="0"/>
                <a:ea typeface="Arial" charset="0"/>
                <a:cs typeface="Arial" charset="0"/>
              </a:rPr>
              <a:t>Topic Modeling: faire tourner le modele</a:t>
            </a:r>
          </a:p>
          <a:p>
            <a:pPr marL="342900" indent="-342900">
              <a:buAutoNum type="arabicPeriod"/>
            </a:pPr>
            <a:r>
              <a:rPr lang="fr-FR">
                <a:latin typeface="Arial" charset="0"/>
                <a:ea typeface="Arial" charset="0"/>
                <a:cs typeface="Arial" charset="0"/>
              </a:rPr>
              <a:t>Interpretation des résultats</a:t>
            </a:r>
          </a:p>
          <a:p>
            <a:pPr marL="800100" lvl="1" indent="-342900">
              <a:buAutoNum type="arabicPeriod"/>
            </a:pPr>
            <a:r>
              <a:rPr lang="fr-FR">
                <a:latin typeface="Arial" charset="0"/>
                <a:ea typeface="Arial" charset="0"/>
                <a:cs typeface="Arial" charset="0"/>
              </a:rPr>
              <a:t>Nommer les topics</a:t>
            </a:r>
          </a:p>
          <a:p>
            <a:pPr marL="800100" lvl="1" indent="-342900">
              <a:buAutoNum type="arabicPeriod"/>
            </a:pPr>
            <a:r>
              <a:rPr lang="fr-FR">
                <a:latin typeface="Arial" charset="0"/>
                <a:ea typeface="Arial" charset="0"/>
                <a:cs typeface="Arial" charset="0"/>
              </a:rPr>
              <a:t>Mesurer leur qualité</a:t>
            </a:r>
          </a:p>
          <a:p>
            <a:pPr marL="342900" indent="-342900">
              <a:buAutoNum type="arabicPeriod"/>
            </a:pPr>
            <a:r>
              <a:rPr lang="fr-FR">
                <a:latin typeface="Arial" charset="0"/>
                <a:ea typeface="Arial" charset="0"/>
                <a:cs typeface="Arial" charset="0"/>
              </a:rPr>
              <a:t>Visualisation</a:t>
            </a:r>
          </a:p>
          <a:p>
            <a:pPr marL="342900" indent="-342900">
              <a:buAutoNum type="arabicPeriod"/>
            </a:pPr>
            <a:r>
              <a:rPr lang="fr-FR">
                <a:latin typeface="Arial" charset="0"/>
                <a:ea typeface="Arial" charset="0"/>
                <a:cs typeface="Arial" charset="0"/>
              </a:rPr>
              <a:t>Wordcloud!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06542" y="2847034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Arial" charset="0"/>
                <a:ea typeface="Arial" charset="0"/>
                <a:cs typeface="Arial" charset="0"/>
              </a:rPr>
              <a:t>Etapes: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794" y="2464420"/>
            <a:ext cx="5255206" cy="439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25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3316" y="1065483"/>
            <a:ext cx="829784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Tous les corpus ne sont pas équivalents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/>
              <a:t>Courts vs long</a:t>
            </a:r>
            <a:r>
              <a:rPr lang="fr-FR"/>
              <a:t>: litterature, documents officiels et articles de journaux vs tweets / FB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/>
              <a:t>Langue</a:t>
            </a:r>
            <a:r>
              <a:rPr lang="fr-FR"/>
              <a:t>: anglais, francais, franglais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/>
              <a:t>Niveau de langue</a:t>
            </a:r>
            <a:r>
              <a:rPr lang="fr-FR"/>
              <a:t>: classique, speech to text, argot, smiley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/>
              <a:t>Contenu</a:t>
            </a:r>
            <a:r>
              <a:rPr lang="fr-FR"/>
              <a:t>: images, urls, sms, phrase, paragraphe, article, livre</a:t>
            </a:r>
          </a:p>
          <a:p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405627" y="103134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Corpus</a:t>
            </a:r>
          </a:p>
        </p:txBody>
      </p:sp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829" y="3159379"/>
            <a:ext cx="5596673" cy="22233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3385" y="3182931"/>
            <a:ext cx="57651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« </a:t>
            </a:r>
            <a:r>
              <a:rPr lang="fr-FR" i="1"/>
              <a:t>Nous avons des devoirs envers notre pays. </a:t>
            </a:r>
          </a:p>
          <a:p>
            <a:r>
              <a:rPr lang="fr-FR" i="1"/>
              <a:t>Nous sommes les héritiers d’une grande histoire et du grand message humaniste adressé au monde. </a:t>
            </a:r>
          </a:p>
          <a:p>
            <a:r>
              <a:rPr lang="fr-FR" i="1"/>
              <a:t>Nous devons les transmettre d’abord à nos enfants, mais plus important encore, il faut les porter vers l’avenir et leur donner une sève nouvelle.</a:t>
            </a:r>
            <a:r>
              <a:rPr lang="fr-FR"/>
              <a:t> »</a:t>
            </a:r>
          </a:p>
          <a:p>
            <a:r>
              <a:rPr lang="fr-FR"/>
              <a:t>Emmanuel Macron, 08 mai 2017</a:t>
            </a:r>
          </a:p>
        </p:txBody>
      </p:sp>
    </p:spTree>
    <p:extLst>
      <p:ext uri="{BB962C8B-B14F-4D97-AF65-F5344CB8AC3E}">
        <p14:creationId xmlns:p14="http://schemas.microsoft.com/office/powerpoint/2010/main" val="757995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317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Bag of Words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49659" y="1141641"/>
            <a:ext cx="9218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/>
              <a:t>L’information prise en compte est intégralement contenue dans la liste de mots issue du texte, </a:t>
            </a:r>
          </a:p>
          <a:p>
            <a:r>
              <a:rPr lang="fr-FR" b="1"/>
              <a:t>indépendamment de leur position ou de leur fonction dans la phrase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5627" y="2767504"/>
            <a:ext cx="6548011" cy="120032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>
                <a:solidFill>
                  <a:schemeClr val="tx1">
                    <a:lumMod val="50000"/>
                    <a:lumOff val="50000"/>
                  </a:schemeClr>
                </a:solidFill>
              </a:rPr>
              <a:t>« </a:t>
            </a:r>
            <a:r>
              <a:rPr lang="fr-FR" i="1">
                <a:solidFill>
                  <a:schemeClr val="tx1">
                    <a:lumMod val="50000"/>
                    <a:lumOff val="50000"/>
                  </a:schemeClr>
                </a:solidFill>
              </a:rPr>
              <a:t>Il sera une page dans un livre de dix mille pages </a:t>
            </a:r>
          </a:p>
          <a:p>
            <a:r>
              <a:rPr lang="fr-FR" i="1">
                <a:solidFill>
                  <a:schemeClr val="tx1">
                    <a:lumMod val="50000"/>
                    <a:lumOff val="50000"/>
                  </a:schemeClr>
                </a:solidFill>
              </a:rPr>
              <a:t>que l'on mettra dans une bibliothèque qui aura un million de livres, </a:t>
            </a:r>
          </a:p>
          <a:p>
            <a:r>
              <a:rPr lang="fr-FR" i="1">
                <a:solidFill>
                  <a:schemeClr val="tx1">
                    <a:lumMod val="50000"/>
                    <a:lumOff val="50000"/>
                  </a:schemeClr>
                </a:solidFill>
              </a:rPr>
              <a:t>une bibliothèque parmi un million de bibliothèques.</a:t>
            </a:r>
            <a:r>
              <a:rPr lang="fr-FR">
                <a:solidFill>
                  <a:schemeClr val="tx1">
                    <a:lumMod val="50000"/>
                    <a:lumOff val="50000"/>
                  </a:schemeClr>
                </a:solidFill>
              </a:rPr>
              <a:t> »</a:t>
            </a:r>
          </a:p>
          <a:p>
            <a:r>
              <a:rPr lang="fr-FR">
                <a:solidFill>
                  <a:schemeClr val="tx1">
                    <a:lumMod val="50000"/>
                    <a:lumOff val="50000"/>
                  </a:schemeClr>
                </a:solidFill>
              </a:rPr>
              <a:t>Ionesco, Le roi se meurt 1962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03030" y="4565763"/>
            <a:ext cx="6524735" cy="92333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</a:ln>
        </p:spPr>
        <p:txBody>
          <a:bodyPr wrap="none" rtlCol="0">
            <a:spAutoFit/>
          </a:bodyPr>
          <a:lstStyle/>
          <a:p>
            <a:r>
              <a:rPr lang="fr-FR">
                <a:solidFill>
                  <a:schemeClr val="tx1">
                    <a:lumMod val="50000"/>
                    <a:lumOff val="50000"/>
                  </a:schemeClr>
                </a:solidFill>
              </a:rPr>
              <a:t>aura bibliothèque bibliothèque bibliothèques dans dans de de de </a:t>
            </a:r>
          </a:p>
          <a:p>
            <a:r>
              <a:rPr lang="fr-FR">
                <a:solidFill>
                  <a:schemeClr val="tx1">
                    <a:lumMod val="50000"/>
                    <a:lumOff val="50000"/>
                  </a:schemeClr>
                </a:solidFill>
              </a:rPr>
              <a:t>dix il on l livre livres mettra mille million million </a:t>
            </a:r>
          </a:p>
          <a:p>
            <a:r>
              <a:rPr lang="fr-FR">
                <a:solidFill>
                  <a:schemeClr val="tx1">
                    <a:lumMod val="50000"/>
                    <a:lumOff val="50000"/>
                  </a:schemeClr>
                </a:solidFill>
              </a:rPr>
              <a:t>page pages parmi que qui sera un un un une une une</a:t>
            </a:r>
          </a:p>
        </p:txBody>
      </p:sp>
      <p:cxnSp>
        <p:nvCxnSpPr>
          <p:cNvPr id="7" name="Elbow Connector 6"/>
          <p:cNvCxnSpPr>
            <a:stCxn id="3" idx="2"/>
            <a:endCxn id="4" idx="1"/>
          </p:cNvCxnSpPr>
          <p:nvPr/>
        </p:nvCxnSpPr>
        <p:spPr>
          <a:xfrm rot="16200000" flipH="1">
            <a:off x="3761534" y="3885931"/>
            <a:ext cx="1059595" cy="1223397"/>
          </a:xfrm>
          <a:prstGeom prst="bentConnector2">
            <a:avLst/>
          </a:prstGeom>
          <a:ln w="762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081346" y="4137105"/>
            <a:ext cx="973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chemeClr val="accent1"/>
                </a:solidFill>
              </a:rPr>
              <a:t>devient: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5627" y="2308962"/>
            <a:ext cx="174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solidFill>
                  <a:schemeClr val="accent1"/>
                </a:solidFill>
              </a:rPr>
              <a:t>Le texte original:</a:t>
            </a:r>
          </a:p>
        </p:txBody>
      </p:sp>
    </p:spTree>
    <p:extLst>
      <p:ext uri="{BB962C8B-B14F-4D97-AF65-F5344CB8AC3E}">
        <p14:creationId xmlns:p14="http://schemas.microsoft.com/office/powerpoint/2010/main" val="574313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6571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Vectoriser le texte avec Tf-Idf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5628" y="732221"/>
            <a:ext cx="664797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Comment évaluer la fréquence des mots dans un ensemble de documents?</a:t>
            </a:r>
          </a:p>
          <a:p>
            <a:endParaRPr lang="fr-FR"/>
          </a:p>
          <a:p>
            <a:r>
              <a:rPr lang="fr-FR"/>
              <a:t>TF-IDF: fréquence du mot dans un document, </a:t>
            </a:r>
            <a:br>
              <a:rPr lang="fr-FR"/>
            </a:br>
            <a:r>
              <a:rPr lang="fr-FR"/>
              <a:t>normalisée par sa présence dans l’ensemble du corpus</a:t>
            </a:r>
          </a:p>
          <a:p>
            <a:endParaRPr lang="fr-FR"/>
          </a:p>
          <a:p>
            <a:r>
              <a:rPr lang="fr-FR"/>
              <a:t>Pour un document donné: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/>
              <a:t>TF: Term Frequency</a:t>
            </a:r>
            <a:r>
              <a:rPr lang="fr-FR"/>
              <a:t>: combien de fois le terme est dans le document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/>
              <a:t>IDF: Inverse document term frequency:</a:t>
            </a:r>
            <a:r>
              <a:rPr lang="fr-FR"/>
              <a:t> </a:t>
            </a:r>
            <a:br>
              <a:rPr lang="fr-FR"/>
            </a:br>
            <a:r>
              <a:rPr lang="fr-FR"/>
              <a:t># de documents / # documents contenant le terme</a:t>
            </a:r>
          </a:p>
          <a:p>
            <a:endParaRPr lang="fr-FR"/>
          </a:p>
          <a:p>
            <a:r>
              <a:rPr lang="fr-FR"/>
              <a:t>On obtient une matrice terme – document comme illustrée =&gt;</a:t>
            </a:r>
          </a:p>
          <a:p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581" y="635620"/>
            <a:ext cx="5671992" cy="6222381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405627" y="4702539"/>
            <a:ext cx="38477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Voir: </a:t>
            </a:r>
          </a:p>
          <a:p>
            <a:pPr marL="285750" indent="-285750">
              <a:buFont typeface="Arial" charset="0"/>
              <a:buChar char="•"/>
            </a:pPr>
            <a:r>
              <a:rPr lang="fr-FR">
                <a:hlinkClick r:id="rId3"/>
              </a:rPr>
              <a:t>https://fr.wikipedia.org/wiki/TF-IDF</a:t>
            </a:r>
            <a:r>
              <a:rPr lang="fr-FR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fr-FR">
                <a:hlinkClick r:id="rId4"/>
              </a:rPr>
              <a:t>TfidfVectorizer </a:t>
            </a:r>
            <a:r>
              <a:rPr lang="fr-FR"/>
              <a:t>de scikit-learn</a:t>
            </a:r>
          </a:p>
        </p:txBody>
      </p:sp>
    </p:spTree>
    <p:extLst>
      <p:ext uri="{BB962C8B-B14F-4D97-AF65-F5344CB8AC3E}">
        <p14:creationId xmlns:p14="http://schemas.microsoft.com/office/powerpoint/2010/main" val="1159642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627" y="103134"/>
            <a:ext cx="11068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ED5B00"/>
                </a:solidFill>
                <a:latin typeface="Arial" charset="0"/>
                <a:ea typeface="Arial" charset="0"/>
                <a:cs typeface="Arial" charset="0"/>
              </a:rPr>
              <a:t>Approche deterministe: Latent Semantic Analysis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058" y="749465"/>
            <a:ext cx="8064500" cy="4495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36341" y="5798634"/>
            <a:ext cx="278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hlinkClick r:id="rId3"/>
              </a:rPr>
              <a:t>TruncatedSVD</a:t>
            </a:r>
            <a:r>
              <a:rPr lang="fr-FR"/>
              <a:t> de scikit-lean</a:t>
            </a:r>
          </a:p>
        </p:txBody>
      </p:sp>
    </p:spTree>
    <p:extLst>
      <p:ext uri="{BB962C8B-B14F-4D97-AF65-F5344CB8AC3E}">
        <p14:creationId xmlns:p14="http://schemas.microsoft.com/office/powerpoint/2010/main" val="907371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PEM" id="{68B8A699-CBCF-314E-A6ED-731FB6A0F98F}" vid="{8C13EE57-EC85-3246-8841-35B2F7F915E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7661</TotalTime>
  <Words>3872</Words>
  <Application>Microsoft Macintosh PowerPoint</Application>
  <PresentationFormat>Widescreen</PresentationFormat>
  <Paragraphs>437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Arial Black</vt:lpstr>
      <vt:lpstr>Calibri</vt:lpstr>
      <vt:lpstr>Calibri Light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Alexis Perrier</dc:creator>
  <cp:lastModifiedBy>Alex Perrier</cp:lastModifiedBy>
  <cp:revision>169</cp:revision>
  <cp:lastPrinted>2017-06-04T10:39:16Z</cp:lastPrinted>
  <dcterms:created xsi:type="dcterms:W3CDTF">2017-05-18T22:14:50Z</dcterms:created>
  <dcterms:modified xsi:type="dcterms:W3CDTF">2019-11-27T11:56:01Z</dcterms:modified>
</cp:coreProperties>
</file>